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Lst>
  <p:sldSz cx="18288000" cy="10287000"/>
  <p:notesSz cx="6858000" cy="9144000"/>
  <p:embeddedFontLst>
    <p:embeddedFont>
      <p:font typeface="Poppins Ultra-Bold" charset="1" panose="00000900000000000000"/>
      <p:regular r:id="rId43"/>
    </p:embeddedFont>
    <p:embeddedFont>
      <p:font typeface="Poppins" charset="1" panose="00000500000000000000"/>
      <p:regular r:id="rId44"/>
    </p:embeddedFont>
    <p:embeddedFont>
      <p:font typeface="Poppins Bold" charset="1" panose="00000800000000000000"/>
      <p:regular r:id="rId45"/>
    </p:embeddedFont>
    <p:embeddedFont>
      <p:font typeface="Poppins Medium" charset="1" panose="00000600000000000000"/>
      <p:regular r:id="rId4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slides/slide34.xml" Type="http://schemas.openxmlformats.org/officeDocument/2006/relationships/slide"/><Relationship Id="rId4" Target="theme/theme1.xml" Type="http://schemas.openxmlformats.org/officeDocument/2006/relationships/theme"/><Relationship Id="rId40" Target="slides/slide35.xml" Type="http://schemas.openxmlformats.org/officeDocument/2006/relationships/slide"/><Relationship Id="rId41" Target="slides/slide36.xml" Type="http://schemas.openxmlformats.org/officeDocument/2006/relationships/slide"/><Relationship Id="rId42" Target="slides/slide37.xml" Type="http://schemas.openxmlformats.org/officeDocument/2006/relationships/slide"/><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46" Target="fonts/font46.fntdata" Type="http://schemas.openxmlformats.org/officeDocument/2006/relationships/font"/><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11" Target="../media/image10.png" Type="http://schemas.openxmlformats.org/officeDocument/2006/relationships/image"/><Relationship Id="rId12" Target="../media/image11.svg" Type="http://schemas.openxmlformats.org/officeDocument/2006/relationships/image"/><Relationship Id="rId13" Target="../media/image12.png" Type="http://schemas.openxmlformats.org/officeDocument/2006/relationships/image"/><Relationship Id="rId2" Target="../media/image1.jpeg" Type="http://schemas.openxmlformats.org/officeDocument/2006/relationships/image"/><Relationship Id="rId3" Target="../media/image2.jpe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jpe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4.png" Type="http://schemas.openxmlformats.org/officeDocument/2006/relationships/image"/><Relationship Id="rId3" Target="../media/image35.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6.png" Type="http://schemas.openxmlformats.org/officeDocument/2006/relationships/image"/><Relationship Id="rId3" Target="../media/image37.png" Type="http://schemas.openxmlformats.org/officeDocument/2006/relationships/image"/><Relationship Id="rId4" Target="../media/image38.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jpe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9.jpe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0.jpe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0.jpe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0.jpe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jpe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1.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jpeg" Type="http://schemas.openxmlformats.org/officeDocument/2006/relationships/image"/><Relationship Id="rId3" Target="../media/image14.png" Type="http://schemas.openxmlformats.org/officeDocument/2006/relationships/image"/><Relationship Id="rId4" Target="../media/image15.svg" Type="http://schemas.openxmlformats.org/officeDocument/2006/relationships/image"/><Relationship Id="rId5" Target="../media/image16.png" Type="http://schemas.openxmlformats.org/officeDocument/2006/relationships/image"/><Relationship Id="rId6" Target="../media/image17.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2.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3.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4.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5.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png" Type="http://schemas.openxmlformats.org/officeDocument/2006/relationships/image"/><Relationship Id="rId3" Target="../media/image32.svg" Type="http://schemas.openxmlformats.org/officeDocument/2006/relationships/image"/><Relationship Id="rId4" Target="../media/image42.png" Type="http://schemas.openxmlformats.org/officeDocument/2006/relationships/image"/><Relationship Id="rId5" Target="../media/image44.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png" Type="http://schemas.openxmlformats.org/officeDocument/2006/relationships/image"/><Relationship Id="rId3" Target="../media/image32.svg" Type="http://schemas.openxmlformats.org/officeDocument/2006/relationships/image"/><Relationship Id="rId4" Target="../media/image45.png" Type="http://schemas.openxmlformats.org/officeDocument/2006/relationships/image"/><Relationship Id="rId5" Target="../media/image43.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png" Type="http://schemas.openxmlformats.org/officeDocument/2006/relationships/image"/><Relationship Id="rId3" Target="../media/image32.svg" Type="http://schemas.openxmlformats.org/officeDocument/2006/relationships/image"/><Relationship Id="rId4" Target="../media/image46.png" Type="http://schemas.openxmlformats.org/officeDocument/2006/relationships/image"/><Relationship Id="rId5" Target="https://app.powerbi.com/groups/me/reports/f91cb15a-cb86-41d1-8d86-a40dc3ab58d1/1d386232eb614cdcbb8b?experience=power-bi" TargetMode="External" Type="http://schemas.openxmlformats.org/officeDocument/2006/relationships/hyperlink"/></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png" Type="http://schemas.openxmlformats.org/officeDocument/2006/relationships/image"/><Relationship Id="rId3" Target="../media/image32.svg" Type="http://schemas.openxmlformats.org/officeDocument/2006/relationships/image"/><Relationship Id="rId4" Target="../media/image47.pn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8.pn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9.png" Type="http://schemas.openxmlformats.org/officeDocument/2006/relationships/image"/><Relationship Id="rId3" Target="https://app.powerbi.com/groups/me/reports/f91cb15a-cb86-41d1-8d86-a40dc3ab58d1/cb4399974bb37ff9e99f?experience=power-bi" TargetMode="External" Type="http://schemas.openxmlformats.org/officeDocument/2006/relationships/hyperlink"/></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jpeg" Type="http://schemas.openxmlformats.org/officeDocument/2006/relationships/image"/><Relationship Id="rId3" Target="../media/image14.png" Type="http://schemas.openxmlformats.org/officeDocument/2006/relationships/image"/><Relationship Id="rId4" Target="../media/image15.svg" Type="http://schemas.openxmlformats.org/officeDocument/2006/relationships/image"/><Relationship Id="rId5" Target="../media/image16.png" Type="http://schemas.openxmlformats.org/officeDocument/2006/relationships/image"/><Relationship Id="rId6" Target="../media/image17.sv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png" Type="http://schemas.openxmlformats.org/officeDocument/2006/relationships/image"/><Relationship Id="rId3" Target="../media/image32.svg" Type="http://schemas.openxmlformats.org/officeDocument/2006/relationships/image"/><Relationship Id="rId4" Target="../media/image50.png" Type="http://schemas.openxmlformats.org/officeDocument/2006/relationships/image"/><Relationship Id="rId5" Target="../media/image51.pn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jpe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8.png" Type="http://schemas.openxmlformats.org/officeDocument/2006/relationships/image"/><Relationship Id="rId3" Target="../media/image49.pn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2.jpeg" Type="http://schemas.openxmlformats.org/officeDocument/2006/relationships/image"/><Relationship Id="rId3" Target="../media/image53.png" Type="http://schemas.openxmlformats.org/officeDocument/2006/relationships/image"/><Relationship Id="rId4" Target="../media/image54.sv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jpeg" Type="http://schemas.openxmlformats.org/officeDocument/2006/relationships/image"/><Relationship Id="rId3" Target="../media/image14.png" Type="http://schemas.openxmlformats.org/officeDocument/2006/relationships/image"/><Relationship Id="rId4" Target="../media/image15.svg" Type="http://schemas.openxmlformats.org/officeDocument/2006/relationships/image"/><Relationship Id="rId5" Target="../media/image16.png" Type="http://schemas.openxmlformats.org/officeDocument/2006/relationships/image"/><Relationship Id="rId6" Target="../media/image17.svg" Type="http://schemas.openxmlformats.org/officeDocument/2006/relationships/image"/></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jpeg" Type="http://schemas.openxmlformats.org/officeDocument/2006/relationships/image"/><Relationship Id="rId3" Target="../media/image14.png" Type="http://schemas.openxmlformats.org/officeDocument/2006/relationships/image"/><Relationship Id="rId4" Target="../media/image15.svg" Type="http://schemas.openxmlformats.org/officeDocument/2006/relationships/image"/><Relationship Id="rId5" Target="../media/image16.png" Type="http://schemas.openxmlformats.org/officeDocument/2006/relationships/image"/><Relationship Id="rId6" Target="../media/image17.svg" Type="http://schemas.openxmlformats.org/officeDocument/2006/relationships/image"/></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11" Target="../media/image10.png" Type="http://schemas.openxmlformats.org/officeDocument/2006/relationships/image"/><Relationship Id="rId12" Target="../media/image11.svg" Type="http://schemas.openxmlformats.org/officeDocument/2006/relationships/image"/><Relationship Id="rId13" Target="../media/image55.png" Type="http://schemas.openxmlformats.org/officeDocument/2006/relationships/image"/><Relationship Id="rId14" Target="../media/image56.svg" Type="http://schemas.openxmlformats.org/officeDocument/2006/relationships/image"/><Relationship Id="rId15" Target="../media/image57.png" Type="http://schemas.openxmlformats.org/officeDocument/2006/relationships/image"/><Relationship Id="rId16" Target="../media/image58.svg" Type="http://schemas.openxmlformats.org/officeDocument/2006/relationships/image"/><Relationship Id="rId2" Target="../media/image1.jpeg" Type="http://schemas.openxmlformats.org/officeDocument/2006/relationships/image"/><Relationship Id="rId3" Target="../media/image2.jpe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3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9.jpe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jpeg" Type="http://schemas.openxmlformats.org/officeDocument/2006/relationships/image"/><Relationship Id="rId3" Target="../media/image18.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jpeg" Type="http://schemas.openxmlformats.org/officeDocument/2006/relationships/image"/><Relationship Id="rId3" Target="../media/image19.png" Type="http://schemas.openxmlformats.org/officeDocument/2006/relationships/image"/><Relationship Id="rId4" Target="../media/image20.png" Type="http://schemas.openxmlformats.org/officeDocument/2006/relationships/image"/><Relationship Id="rId5" Target="https://ajuntament.barcelona.cat/omic/es/news/cambios-en-la-factura-de-la-luz-1071508" TargetMode="External" Type="http://schemas.openxmlformats.org/officeDocument/2006/relationships/hyperlink"/><Relationship Id="rId6" Target="https://watiofy.com/info/faqs/cuales-son-los-horarios-de-la-tarifa-con-discriminacion-horaria/" TargetMode="External" Type="http://schemas.openxmlformats.org/officeDocument/2006/relationships/hyperlink"/></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jpe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1.png" Type="http://schemas.openxmlformats.org/officeDocument/2006/relationships/image"/><Relationship Id="rId11" Target="../media/image32.svg" Type="http://schemas.openxmlformats.org/officeDocument/2006/relationships/image"/><Relationship Id="rId2" Target="../media/image23.png" Type="http://schemas.openxmlformats.org/officeDocument/2006/relationships/image"/><Relationship Id="rId3" Target="../media/image24.svg" Type="http://schemas.openxmlformats.org/officeDocument/2006/relationships/image"/><Relationship Id="rId4" Target="../media/image25.png" Type="http://schemas.openxmlformats.org/officeDocument/2006/relationships/image"/><Relationship Id="rId5" Target="../media/image26.svg" Type="http://schemas.openxmlformats.org/officeDocument/2006/relationships/image"/><Relationship Id="rId6" Target="../media/image27.png" Type="http://schemas.openxmlformats.org/officeDocument/2006/relationships/image"/><Relationship Id="rId7" Target="../media/image28.svg" Type="http://schemas.openxmlformats.org/officeDocument/2006/relationships/image"/><Relationship Id="rId8" Target="../media/image29.png" Type="http://schemas.openxmlformats.org/officeDocument/2006/relationships/image"/><Relationship Id="rId9" Target="../media/image30.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3.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11318422" y="-289009"/>
            <a:ext cx="7735876" cy="10964879"/>
            <a:chOff x="0" y="0"/>
            <a:chExt cx="10314502" cy="14619839"/>
          </a:xfrm>
        </p:grpSpPr>
        <p:pic>
          <p:nvPicPr>
            <p:cNvPr name="Picture 4" id="4"/>
            <p:cNvPicPr>
              <a:picLocks noChangeAspect="true"/>
            </p:cNvPicPr>
            <p:nvPr/>
          </p:nvPicPr>
          <p:blipFill>
            <a:blip r:embed="rId3"/>
            <a:srcRect l="28526" t="0" r="921" b="0"/>
            <a:stretch>
              <a:fillRect/>
            </a:stretch>
          </p:blipFill>
          <p:spPr>
            <a:xfrm flipH="false" flipV="false">
              <a:off x="0" y="0"/>
              <a:ext cx="10314502" cy="14619839"/>
            </a:xfrm>
            <a:prstGeom prst="rect">
              <a:avLst/>
            </a:prstGeom>
          </p:spPr>
        </p:pic>
      </p:grpSp>
      <p:grpSp>
        <p:nvGrpSpPr>
          <p:cNvPr name="Group 5" id="5"/>
          <p:cNvGrpSpPr/>
          <p:nvPr/>
        </p:nvGrpSpPr>
        <p:grpSpPr>
          <a:xfrm rot="0">
            <a:off x="-799319" y="8839941"/>
            <a:ext cx="11714131" cy="668867"/>
            <a:chOff x="0" y="0"/>
            <a:chExt cx="3085203" cy="176163"/>
          </a:xfrm>
        </p:grpSpPr>
        <p:sp>
          <p:nvSpPr>
            <p:cNvPr name="Freeform 6" id="6"/>
            <p:cNvSpPr/>
            <p:nvPr/>
          </p:nvSpPr>
          <p:spPr>
            <a:xfrm flipH="false" flipV="false" rot="0">
              <a:off x="0" y="0"/>
              <a:ext cx="3085203" cy="176163"/>
            </a:xfrm>
            <a:custGeom>
              <a:avLst/>
              <a:gdLst/>
              <a:ahLst/>
              <a:cxnLst/>
              <a:rect r="r" b="b" t="t" l="l"/>
              <a:pathLst>
                <a:path h="176163" w="3085203">
                  <a:moveTo>
                    <a:pt x="0" y="0"/>
                  </a:moveTo>
                  <a:lnTo>
                    <a:pt x="3085203" y="0"/>
                  </a:lnTo>
                  <a:lnTo>
                    <a:pt x="3085203" y="176163"/>
                  </a:lnTo>
                  <a:lnTo>
                    <a:pt x="0" y="176163"/>
                  </a:lnTo>
                  <a:close/>
                </a:path>
              </a:pathLst>
            </a:custGeom>
            <a:solidFill>
              <a:srgbClr val="960000"/>
            </a:solidFill>
          </p:spPr>
        </p:sp>
        <p:sp>
          <p:nvSpPr>
            <p:cNvPr name="TextBox 7" id="7"/>
            <p:cNvSpPr txBox="true"/>
            <p:nvPr/>
          </p:nvSpPr>
          <p:spPr>
            <a:xfrm>
              <a:off x="0" y="-38100"/>
              <a:ext cx="3085203" cy="214263"/>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2804932">
            <a:off x="8251276" y="3409271"/>
            <a:ext cx="7117467" cy="7492071"/>
          </a:xfrm>
          <a:custGeom>
            <a:avLst/>
            <a:gdLst/>
            <a:ahLst/>
            <a:cxnLst/>
            <a:rect r="r" b="b" t="t" l="l"/>
            <a:pathLst>
              <a:path h="7492071" w="7117467">
                <a:moveTo>
                  <a:pt x="0" y="0"/>
                </a:moveTo>
                <a:lnTo>
                  <a:pt x="7117467" y="0"/>
                </a:lnTo>
                <a:lnTo>
                  <a:pt x="7117467" y="7492071"/>
                </a:lnTo>
                <a:lnTo>
                  <a:pt x="0" y="749207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4503709">
            <a:off x="10077864" y="4946839"/>
            <a:ext cx="2996452" cy="569383"/>
          </a:xfrm>
          <a:custGeom>
            <a:avLst/>
            <a:gdLst/>
            <a:ahLst/>
            <a:cxnLst/>
            <a:rect r="r" b="b" t="t" l="l"/>
            <a:pathLst>
              <a:path h="569383" w="2996452">
                <a:moveTo>
                  <a:pt x="0" y="0"/>
                </a:moveTo>
                <a:lnTo>
                  <a:pt x="2996452" y="0"/>
                </a:lnTo>
                <a:lnTo>
                  <a:pt x="2996452" y="569383"/>
                </a:lnTo>
                <a:lnTo>
                  <a:pt x="0" y="569383"/>
                </a:lnTo>
                <a:lnTo>
                  <a:pt x="0" y="0"/>
                </a:lnTo>
                <a:close/>
              </a:path>
            </a:pathLst>
          </a:custGeom>
          <a:blipFill>
            <a:blip r:embed="rId6"/>
            <a:stretch>
              <a:fillRect l="0" t="-3613" r="0" b="-3613"/>
            </a:stretch>
          </a:blipFill>
        </p:spPr>
      </p:sp>
      <p:sp>
        <p:nvSpPr>
          <p:cNvPr name="Freeform 10" id="10"/>
          <p:cNvSpPr/>
          <p:nvPr/>
        </p:nvSpPr>
        <p:spPr>
          <a:xfrm flipH="false" flipV="false" rot="-2804932">
            <a:off x="7497970" y="-2190712"/>
            <a:ext cx="7002623" cy="7371182"/>
          </a:xfrm>
          <a:custGeom>
            <a:avLst/>
            <a:gdLst/>
            <a:ahLst/>
            <a:cxnLst/>
            <a:rect r="r" b="b" t="t" l="l"/>
            <a:pathLst>
              <a:path h="7371182" w="7002623">
                <a:moveTo>
                  <a:pt x="0" y="0"/>
                </a:moveTo>
                <a:lnTo>
                  <a:pt x="7002622" y="0"/>
                </a:lnTo>
                <a:lnTo>
                  <a:pt x="7002622" y="7371182"/>
                </a:lnTo>
                <a:lnTo>
                  <a:pt x="0" y="737118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1" id="11"/>
          <p:cNvSpPr/>
          <p:nvPr/>
        </p:nvSpPr>
        <p:spPr>
          <a:xfrm flipH="true" flipV="true" rot="-864092">
            <a:off x="8073620" y="-1254388"/>
            <a:ext cx="2873203" cy="4700536"/>
          </a:xfrm>
          <a:custGeom>
            <a:avLst/>
            <a:gdLst/>
            <a:ahLst/>
            <a:cxnLst/>
            <a:rect r="r" b="b" t="t" l="l"/>
            <a:pathLst>
              <a:path h="4700536" w="2873203">
                <a:moveTo>
                  <a:pt x="2873203" y="4700537"/>
                </a:moveTo>
                <a:lnTo>
                  <a:pt x="0" y="4700537"/>
                </a:lnTo>
                <a:lnTo>
                  <a:pt x="0" y="0"/>
                </a:lnTo>
                <a:lnTo>
                  <a:pt x="2873203" y="0"/>
                </a:lnTo>
                <a:lnTo>
                  <a:pt x="2873203" y="4700537"/>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2" id="12"/>
          <p:cNvSpPr/>
          <p:nvPr/>
        </p:nvSpPr>
        <p:spPr>
          <a:xfrm flipH="false" flipV="false" rot="-2804932">
            <a:off x="9580689" y="5693726"/>
            <a:ext cx="1168213" cy="1229698"/>
          </a:xfrm>
          <a:custGeom>
            <a:avLst/>
            <a:gdLst/>
            <a:ahLst/>
            <a:cxnLst/>
            <a:rect r="r" b="b" t="t" l="l"/>
            <a:pathLst>
              <a:path h="1229698" w="1168213">
                <a:moveTo>
                  <a:pt x="0" y="0"/>
                </a:moveTo>
                <a:lnTo>
                  <a:pt x="1168213" y="0"/>
                </a:lnTo>
                <a:lnTo>
                  <a:pt x="1168213" y="1229698"/>
                </a:lnTo>
                <a:lnTo>
                  <a:pt x="0" y="122969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3" id="13"/>
          <p:cNvSpPr/>
          <p:nvPr/>
        </p:nvSpPr>
        <p:spPr>
          <a:xfrm flipH="false" flipV="true" rot="3621560">
            <a:off x="11317337" y="8494580"/>
            <a:ext cx="2515172" cy="4114800"/>
          </a:xfrm>
          <a:custGeom>
            <a:avLst/>
            <a:gdLst/>
            <a:ahLst/>
            <a:cxnLst/>
            <a:rect r="r" b="b" t="t" l="l"/>
            <a:pathLst>
              <a:path h="4114800" w="2515172">
                <a:moveTo>
                  <a:pt x="0" y="4114800"/>
                </a:moveTo>
                <a:lnTo>
                  <a:pt x="2515171" y="4114800"/>
                </a:lnTo>
                <a:lnTo>
                  <a:pt x="2515171" y="0"/>
                </a:lnTo>
                <a:lnTo>
                  <a:pt x="0" y="0"/>
                </a:lnTo>
                <a:lnTo>
                  <a:pt x="0" y="4114800"/>
                </a:lnTo>
                <a:close/>
              </a:path>
            </a:pathLst>
          </a:custGeom>
          <a:blipFill>
            <a:blip r:embed="rId11">
              <a:extLst>
                <a:ext uri="{96DAC541-7B7A-43D3-8B79-37D633B846F1}">
                  <asvg:svgBlip xmlns:asvg="http://schemas.microsoft.com/office/drawing/2016/SVG/main" r:embed="rId12"/>
                </a:ext>
              </a:extLst>
            </a:blip>
            <a:stretch>
              <a:fillRect l="0" t="0" r="0" b="0"/>
            </a:stretch>
          </a:blipFill>
        </p:spPr>
      </p:sp>
      <p:grpSp>
        <p:nvGrpSpPr>
          <p:cNvPr name="Group 14" id="14"/>
          <p:cNvGrpSpPr/>
          <p:nvPr/>
        </p:nvGrpSpPr>
        <p:grpSpPr>
          <a:xfrm rot="0">
            <a:off x="10807810" y="6648350"/>
            <a:ext cx="434014" cy="434014"/>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D0A0A"/>
            </a:solidFill>
          </p:spPr>
        </p:sp>
        <p:sp>
          <p:nvSpPr>
            <p:cNvPr name="TextBox 16" id="16"/>
            <p:cNvSpPr txBox="true"/>
            <p:nvPr/>
          </p:nvSpPr>
          <p:spPr>
            <a:xfrm>
              <a:off x="76200" y="19050"/>
              <a:ext cx="660400" cy="717550"/>
            </a:xfrm>
            <a:prstGeom prst="rect">
              <a:avLst/>
            </a:prstGeom>
          </p:spPr>
          <p:txBody>
            <a:bodyPr anchor="ctr" rtlCol="false" tIns="50800" lIns="50800" bIns="50800" rIns="50800"/>
            <a:lstStyle/>
            <a:p>
              <a:pPr algn="ctr">
                <a:lnSpc>
                  <a:spcPts val="3262"/>
                </a:lnSpc>
              </a:pPr>
            </a:p>
          </p:txBody>
        </p:sp>
      </p:grpSp>
      <p:grpSp>
        <p:nvGrpSpPr>
          <p:cNvPr name="Group 17" id="17"/>
          <p:cNvGrpSpPr/>
          <p:nvPr/>
        </p:nvGrpSpPr>
        <p:grpSpPr>
          <a:xfrm rot="0">
            <a:off x="10603736" y="7218026"/>
            <a:ext cx="429958" cy="429958"/>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D0A0A"/>
            </a:solidFill>
          </p:spPr>
        </p:sp>
        <p:sp>
          <p:nvSpPr>
            <p:cNvPr name="TextBox 19" id="19"/>
            <p:cNvSpPr txBox="true"/>
            <p:nvPr/>
          </p:nvSpPr>
          <p:spPr>
            <a:xfrm>
              <a:off x="76200" y="19050"/>
              <a:ext cx="660400" cy="717550"/>
            </a:xfrm>
            <a:prstGeom prst="rect">
              <a:avLst/>
            </a:prstGeom>
          </p:spPr>
          <p:txBody>
            <a:bodyPr anchor="ctr" rtlCol="false" tIns="50800" lIns="50800" bIns="50800" rIns="50800"/>
            <a:lstStyle/>
            <a:p>
              <a:pPr algn="ctr">
                <a:lnSpc>
                  <a:spcPts val="3262"/>
                </a:lnSpc>
              </a:pPr>
            </a:p>
          </p:txBody>
        </p:sp>
      </p:grpSp>
      <p:grpSp>
        <p:nvGrpSpPr>
          <p:cNvPr name="Group 20" id="20"/>
          <p:cNvGrpSpPr/>
          <p:nvPr/>
        </p:nvGrpSpPr>
        <p:grpSpPr>
          <a:xfrm rot="0">
            <a:off x="10388757" y="7781333"/>
            <a:ext cx="429958" cy="429958"/>
            <a:chOff x="0" y="0"/>
            <a:chExt cx="812800" cy="812800"/>
          </a:xfrm>
        </p:grpSpPr>
        <p:sp>
          <p:nvSpPr>
            <p:cNvPr name="Freeform 21" id="2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D0A0A"/>
            </a:solidFill>
          </p:spPr>
        </p:sp>
        <p:sp>
          <p:nvSpPr>
            <p:cNvPr name="TextBox 22" id="22"/>
            <p:cNvSpPr txBox="true"/>
            <p:nvPr/>
          </p:nvSpPr>
          <p:spPr>
            <a:xfrm>
              <a:off x="76200" y="19050"/>
              <a:ext cx="660400" cy="717550"/>
            </a:xfrm>
            <a:prstGeom prst="rect">
              <a:avLst/>
            </a:prstGeom>
          </p:spPr>
          <p:txBody>
            <a:bodyPr anchor="ctr" rtlCol="false" tIns="50800" lIns="50800" bIns="50800" rIns="50800"/>
            <a:lstStyle/>
            <a:p>
              <a:pPr algn="ctr">
                <a:lnSpc>
                  <a:spcPts val="3262"/>
                </a:lnSpc>
              </a:pPr>
            </a:p>
          </p:txBody>
        </p:sp>
      </p:grpSp>
      <p:grpSp>
        <p:nvGrpSpPr>
          <p:cNvPr name="Group 23" id="23"/>
          <p:cNvGrpSpPr/>
          <p:nvPr/>
        </p:nvGrpSpPr>
        <p:grpSpPr>
          <a:xfrm rot="187784">
            <a:off x="12376583" y="132627"/>
            <a:ext cx="355695" cy="355695"/>
            <a:chOff x="0" y="0"/>
            <a:chExt cx="812800" cy="812800"/>
          </a:xfrm>
        </p:grpSpPr>
        <p:sp>
          <p:nvSpPr>
            <p:cNvPr name="Freeform 24" id="2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60000"/>
            </a:solidFill>
          </p:spPr>
        </p:sp>
        <p:sp>
          <p:nvSpPr>
            <p:cNvPr name="TextBox 25" id="25"/>
            <p:cNvSpPr txBox="true"/>
            <p:nvPr/>
          </p:nvSpPr>
          <p:spPr>
            <a:xfrm>
              <a:off x="76200" y="19050"/>
              <a:ext cx="660400" cy="717550"/>
            </a:xfrm>
            <a:prstGeom prst="rect">
              <a:avLst/>
            </a:prstGeom>
          </p:spPr>
          <p:txBody>
            <a:bodyPr anchor="ctr" rtlCol="false" tIns="50800" lIns="50800" bIns="50800" rIns="50800"/>
            <a:lstStyle/>
            <a:p>
              <a:pPr algn="ctr">
                <a:lnSpc>
                  <a:spcPts val="3262"/>
                </a:lnSpc>
              </a:pPr>
            </a:p>
          </p:txBody>
        </p:sp>
      </p:grpSp>
      <p:grpSp>
        <p:nvGrpSpPr>
          <p:cNvPr name="Group 26" id="26"/>
          <p:cNvGrpSpPr/>
          <p:nvPr/>
        </p:nvGrpSpPr>
        <p:grpSpPr>
          <a:xfrm rot="187784">
            <a:off x="12530798" y="571305"/>
            <a:ext cx="352371" cy="352371"/>
            <a:chOff x="0" y="0"/>
            <a:chExt cx="812800" cy="812800"/>
          </a:xfrm>
        </p:grpSpPr>
        <p:sp>
          <p:nvSpPr>
            <p:cNvPr name="Freeform 27" id="2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60000"/>
            </a:solidFill>
          </p:spPr>
        </p:sp>
        <p:sp>
          <p:nvSpPr>
            <p:cNvPr name="TextBox 28" id="28"/>
            <p:cNvSpPr txBox="true"/>
            <p:nvPr/>
          </p:nvSpPr>
          <p:spPr>
            <a:xfrm>
              <a:off x="76200" y="19050"/>
              <a:ext cx="660400" cy="717550"/>
            </a:xfrm>
            <a:prstGeom prst="rect">
              <a:avLst/>
            </a:prstGeom>
          </p:spPr>
          <p:txBody>
            <a:bodyPr anchor="ctr" rtlCol="false" tIns="50800" lIns="50800" bIns="50800" rIns="50800"/>
            <a:lstStyle/>
            <a:p>
              <a:pPr algn="ctr">
                <a:lnSpc>
                  <a:spcPts val="3262"/>
                </a:lnSpc>
              </a:pPr>
            </a:p>
          </p:txBody>
        </p:sp>
      </p:grpSp>
      <p:grpSp>
        <p:nvGrpSpPr>
          <p:cNvPr name="Group 29" id="29"/>
          <p:cNvGrpSpPr/>
          <p:nvPr/>
        </p:nvGrpSpPr>
        <p:grpSpPr>
          <a:xfrm rot="187784">
            <a:off x="12685306" y="1003012"/>
            <a:ext cx="352371" cy="352371"/>
            <a:chOff x="0" y="0"/>
            <a:chExt cx="812800" cy="812800"/>
          </a:xfrm>
        </p:grpSpPr>
        <p:sp>
          <p:nvSpPr>
            <p:cNvPr name="Freeform 30" id="3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60000"/>
            </a:solidFill>
          </p:spPr>
        </p:sp>
        <p:sp>
          <p:nvSpPr>
            <p:cNvPr name="TextBox 31" id="31"/>
            <p:cNvSpPr txBox="true"/>
            <p:nvPr/>
          </p:nvSpPr>
          <p:spPr>
            <a:xfrm>
              <a:off x="76200" y="19050"/>
              <a:ext cx="660400" cy="717550"/>
            </a:xfrm>
            <a:prstGeom prst="rect">
              <a:avLst/>
            </a:prstGeom>
          </p:spPr>
          <p:txBody>
            <a:bodyPr anchor="ctr" rtlCol="false" tIns="50800" lIns="50800" bIns="50800" rIns="50800"/>
            <a:lstStyle/>
            <a:p>
              <a:pPr algn="ctr">
                <a:lnSpc>
                  <a:spcPts val="3262"/>
                </a:lnSpc>
              </a:pPr>
            </a:p>
          </p:txBody>
        </p:sp>
      </p:grpSp>
      <p:sp>
        <p:nvSpPr>
          <p:cNvPr name="Freeform 32" id="32"/>
          <p:cNvSpPr/>
          <p:nvPr/>
        </p:nvSpPr>
        <p:spPr>
          <a:xfrm flipH="false" flipV="false" rot="0">
            <a:off x="0" y="-646425"/>
            <a:ext cx="4181747" cy="2787832"/>
          </a:xfrm>
          <a:custGeom>
            <a:avLst/>
            <a:gdLst/>
            <a:ahLst/>
            <a:cxnLst/>
            <a:rect r="r" b="b" t="t" l="l"/>
            <a:pathLst>
              <a:path h="2787832" w="4181747">
                <a:moveTo>
                  <a:pt x="0" y="0"/>
                </a:moveTo>
                <a:lnTo>
                  <a:pt x="4181747" y="0"/>
                </a:lnTo>
                <a:lnTo>
                  <a:pt x="4181747" y="2787831"/>
                </a:lnTo>
                <a:lnTo>
                  <a:pt x="0" y="2787831"/>
                </a:lnTo>
                <a:lnTo>
                  <a:pt x="0" y="0"/>
                </a:lnTo>
                <a:close/>
              </a:path>
            </a:pathLst>
          </a:custGeom>
          <a:blipFill>
            <a:blip r:embed="rId13"/>
            <a:stretch>
              <a:fillRect l="0" t="0" r="0" b="0"/>
            </a:stretch>
          </a:blipFill>
        </p:spPr>
      </p:sp>
      <p:sp>
        <p:nvSpPr>
          <p:cNvPr name="TextBox 33" id="33"/>
          <p:cNvSpPr txBox="true"/>
          <p:nvPr/>
        </p:nvSpPr>
        <p:spPr>
          <a:xfrm rot="0">
            <a:off x="163612" y="3857655"/>
            <a:ext cx="9510222" cy="2447864"/>
          </a:xfrm>
          <a:prstGeom prst="rect">
            <a:avLst/>
          </a:prstGeom>
        </p:spPr>
        <p:txBody>
          <a:bodyPr anchor="t" rtlCol="false" tIns="0" lIns="0" bIns="0" rIns="0">
            <a:spAutoFit/>
          </a:bodyPr>
          <a:lstStyle/>
          <a:p>
            <a:pPr algn="ctr">
              <a:lnSpc>
                <a:spcPts val="6446"/>
              </a:lnSpc>
            </a:pPr>
            <a:r>
              <a:rPr lang="en-US" sz="4604" b="true">
                <a:solidFill>
                  <a:srgbClr val="960000"/>
                </a:solidFill>
                <a:latin typeface="Poppins Ultra-Bold"/>
                <a:ea typeface="Poppins Ultra-Bold"/>
                <a:cs typeface="Poppins Ultra-Bold"/>
                <a:sym typeface="Poppins Ultra-Bold"/>
              </a:rPr>
              <a:t>Understanding Catalunya's Electricity Demand </a:t>
            </a:r>
          </a:p>
          <a:p>
            <a:pPr algn="ctr">
              <a:lnSpc>
                <a:spcPts val="6446"/>
              </a:lnSpc>
              <a:spcBef>
                <a:spcPct val="0"/>
              </a:spcBef>
            </a:pPr>
            <a:r>
              <a:rPr lang="en-US" b="true" sz="4604">
                <a:solidFill>
                  <a:srgbClr val="960000"/>
                </a:solidFill>
                <a:latin typeface="Poppins Ultra-Bold"/>
                <a:ea typeface="Poppins Ultra-Bold"/>
                <a:cs typeface="Poppins Ultra-Bold"/>
                <a:sym typeface="Poppins Ultra-Bold"/>
              </a:rPr>
              <a:t>(Jan 2005–Sept 2024)</a:t>
            </a:r>
          </a:p>
        </p:txBody>
      </p:sp>
      <p:sp>
        <p:nvSpPr>
          <p:cNvPr name="TextBox 34" id="34"/>
          <p:cNvSpPr txBox="true"/>
          <p:nvPr/>
        </p:nvSpPr>
        <p:spPr>
          <a:xfrm rot="0">
            <a:off x="706686" y="8942070"/>
            <a:ext cx="9897051" cy="325755"/>
          </a:xfrm>
          <a:prstGeom prst="rect">
            <a:avLst/>
          </a:prstGeom>
        </p:spPr>
        <p:txBody>
          <a:bodyPr anchor="t" rtlCol="false" tIns="0" lIns="0" bIns="0" rIns="0">
            <a:spAutoFit/>
          </a:bodyPr>
          <a:lstStyle/>
          <a:p>
            <a:pPr algn="l">
              <a:lnSpc>
                <a:spcPts val="2520"/>
              </a:lnSpc>
              <a:spcBef>
                <a:spcPct val="0"/>
              </a:spcBef>
            </a:pPr>
            <a:r>
              <a:rPr lang="en-US" sz="1800">
                <a:solidFill>
                  <a:srgbClr val="FFFFFF"/>
                </a:solidFill>
                <a:latin typeface="Poppins"/>
                <a:ea typeface="Poppins"/>
                <a:cs typeface="Poppins"/>
                <a:sym typeface="Poppins"/>
              </a:rPr>
              <a:t>Data Analysis Project by Cecil Luna</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4723120"/>
            <a:ext cx="18288000" cy="5563880"/>
            <a:chOff x="0" y="0"/>
            <a:chExt cx="24384000" cy="7418507"/>
          </a:xfrm>
        </p:grpSpPr>
        <p:pic>
          <p:nvPicPr>
            <p:cNvPr name="Picture 3" id="3"/>
            <p:cNvPicPr>
              <a:picLocks noChangeAspect="true"/>
            </p:cNvPicPr>
            <p:nvPr/>
          </p:nvPicPr>
          <p:blipFill>
            <a:blip r:embed="rId2"/>
            <a:srcRect l="0" t="27167" r="0" b="27167"/>
            <a:stretch>
              <a:fillRect/>
            </a:stretch>
          </p:blipFill>
          <p:spPr>
            <a:xfrm flipH="false" flipV="false">
              <a:off x="0" y="0"/>
              <a:ext cx="24384000" cy="7418507"/>
            </a:xfrm>
            <a:prstGeom prst="rect">
              <a:avLst/>
            </a:prstGeom>
          </p:spPr>
        </p:pic>
      </p:grpSp>
      <p:grpSp>
        <p:nvGrpSpPr>
          <p:cNvPr name="Group 4" id="4"/>
          <p:cNvGrpSpPr/>
          <p:nvPr/>
        </p:nvGrpSpPr>
        <p:grpSpPr>
          <a:xfrm rot="0">
            <a:off x="-63982" y="3997070"/>
            <a:ext cx="18799954" cy="726050"/>
            <a:chOff x="0" y="0"/>
            <a:chExt cx="4951428" cy="191223"/>
          </a:xfrm>
        </p:grpSpPr>
        <p:sp>
          <p:nvSpPr>
            <p:cNvPr name="Freeform 5" id="5"/>
            <p:cNvSpPr/>
            <p:nvPr/>
          </p:nvSpPr>
          <p:spPr>
            <a:xfrm flipH="false" flipV="false" rot="0">
              <a:off x="0" y="0"/>
              <a:ext cx="4951428" cy="191223"/>
            </a:xfrm>
            <a:custGeom>
              <a:avLst/>
              <a:gdLst/>
              <a:ahLst/>
              <a:cxnLst/>
              <a:rect r="r" b="b" t="t" l="l"/>
              <a:pathLst>
                <a:path h="191223" w="4951428">
                  <a:moveTo>
                    <a:pt x="0" y="0"/>
                  </a:moveTo>
                  <a:lnTo>
                    <a:pt x="4951428" y="0"/>
                  </a:lnTo>
                  <a:lnTo>
                    <a:pt x="4951428" y="191223"/>
                  </a:lnTo>
                  <a:lnTo>
                    <a:pt x="0" y="191223"/>
                  </a:lnTo>
                  <a:close/>
                </a:path>
              </a:pathLst>
            </a:custGeom>
            <a:solidFill>
              <a:srgbClr val="960000"/>
            </a:solidFill>
          </p:spPr>
        </p:sp>
        <p:sp>
          <p:nvSpPr>
            <p:cNvPr name="TextBox 6" id="6"/>
            <p:cNvSpPr txBox="true"/>
            <p:nvPr/>
          </p:nvSpPr>
          <p:spPr>
            <a:xfrm>
              <a:off x="0" y="-57150"/>
              <a:ext cx="4951428" cy="248373"/>
            </a:xfrm>
            <a:prstGeom prst="rect">
              <a:avLst/>
            </a:prstGeom>
          </p:spPr>
          <p:txBody>
            <a:bodyPr anchor="ctr" rtlCol="false" tIns="50800" lIns="50800" bIns="50800" rIns="50800"/>
            <a:lstStyle/>
            <a:p>
              <a:pPr algn="ctr">
                <a:lnSpc>
                  <a:spcPts val="3262"/>
                </a:lnSpc>
              </a:pPr>
            </a:p>
          </p:txBody>
        </p:sp>
      </p:grpSp>
      <p:sp>
        <p:nvSpPr>
          <p:cNvPr name="TextBox 7" id="7"/>
          <p:cNvSpPr txBox="true"/>
          <p:nvPr/>
        </p:nvSpPr>
        <p:spPr>
          <a:xfrm rot="0">
            <a:off x="2513441" y="1782618"/>
            <a:ext cx="13261117" cy="2214452"/>
          </a:xfrm>
          <a:prstGeom prst="rect">
            <a:avLst/>
          </a:prstGeom>
        </p:spPr>
        <p:txBody>
          <a:bodyPr anchor="t" rtlCol="false" tIns="0" lIns="0" bIns="0" rIns="0">
            <a:spAutoFit/>
          </a:bodyPr>
          <a:lstStyle/>
          <a:p>
            <a:pPr algn="ctr">
              <a:lnSpc>
                <a:spcPts val="8418"/>
              </a:lnSpc>
            </a:pPr>
            <a:r>
              <a:rPr lang="en-US" b="true" sz="7015">
                <a:solidFill>
                  <a:srgbClr val="960000"/>
                </a:solidFill>
                <a:latin typeface="Poppins Ultra-Bold"/>
                <a:ea typeface="Poppins Ultra-Bold"/>
                <a:cs typeface="Poppins Ultra-Bold"/>
                <a:sym typeface="Poppins Ultra-Bold"/>
              </a:rPr>
              <a:t>HOW THE DATA WAS ANALYZED</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5400000">
            <a:off x="712684" y="2205431"/>
            <a:ext cx="6176597" cy="7601966"/>
            <a:chOff x="0" y="0"/>
            <a:chExt cx="660400" cy="812800"/>
          </a:xfrm>
        </p:grpSpPr>
        <p:sp>
          <p:nvSpPr>
            <p:cNvPr name="Freeform 3" id="3"/>
            <p:cNvSpPr/>
            <p:nvPr/>
          </p:nvSpPr>
          <p:spPr>
            <a:xfrm flipH="false" flipV="false" rot="0">
              <a:off x="0" y="0"/>
              <a:ext cx="660400" cy="812800"/>
            </a:xfrm>
            <a:custGeom>
              <a:avLst/>
              <a:gdLst/>
              <a:ahLst/>
              <a:cxnLst/>
              <a:rect r="r" b="b" t="t" l="l"/>
              <a:pathLst>
                <a:path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960000"/>
            </a:solidFill>
          </p:spPr>
        </p:sp>
        <p:sp>
          <p:nvSpPr>
            <p:cNvPr name="TextBox 4" id="4"/>
            <p:cNvSpPr txBox="true"/>
            <p:nvPr/>
          </p:nvSpPr>
          <p:spPr>
            <a:xfrm>
              <a:off x="0" y="69850"/>
              <a:ext cx="660400" cy="742950"/>
            </a:xfrm>
            <a:prstGeom prst="rect">
              <a:avLst/>
            </a:prstGeom>
          </p:spPr>
          <p:txBody>
            <a:bodyPr anchor="ctr" rtlCol="false" tIns="50800" lIns="50800" bIns="50800" rIns="50800"/>
            <a:lstStyle/>
            <a:p>
              <a:pPr algn="ctr">
                <a:lnSpc>
                  <a:spcPts val="3262"/>
                </a:lnSpc>
              </a:pPr>
            </a:p>
          </p:txBody>
        </p:sp>
      </p:grpSp>
      <p:sp>
        <p:nvSpPr>
          <p:cNvPr name="Freeform 5" id="5"/>
          <p:cNvSpPr/>
          <p:nvPr/>
        </p:nvSpPr>
        <p:spPr>
          <a:xfrm flipH="false" flipV="false" rot="0">
            <a:off x="1720174" y="3949014"/>
            <a:ext cx="4161618" cy="4114800"/>
          </a:xfrm>
          <a:custGeom>
            <a:avLst/>
            <a:gdLst/>
            <a:ahLst/>
            <a:cxnLst/>
            <a:rect r="r" b="b" t="t" l="l"/>
            <a:pathLst>
              <a:path h="4114800" w="4161618">
                <a:moveTo>
                  <a:pt x="0" y="0"/>
                </a:moveTo>
                <a:lnTo>
                  <a:pt x="4161618" y="0"/>
                </a:lnTo>
                <a:lnTo>
                  <a:pt x="4161618"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1028700" y="744365"/>
            <a:ext cx="10079450" cy="1061159"/>
          </a:xfrm>
          <a:prstGeom prst="rect">
            <a:avLst/>
          </a:prstGeom>
        </p:spPr>
        <p:txBody>
          <a:bodyPr anchor="t" rtlCol="false" tIns="0" lIns="0" bIns="0" rIns="0">
            <a:spAutoFit/>
          </a:bodyPr>
          <a:lstStyle/>
          <a:p>
            <a:pPr algn="l">
              <a:lnSpc>
                <a:spcPts val="7870"/>
              </a:lnSpc>
            </a:pPr>
            <a:r>
              <a:rPr lang="en-US" sz="6558" b="true">
                <a:solidFill>
                  <a:srgbClr val="960000"/>
                </a:solidFill>
                <a:latin typeface="Poppins Ultra-Bold"/>
                <a:ea typeface="Poppins Ultra-Bold"/>
                <a:cs typeface="Poppins Ultra-Bold"/>
                <a:sym typeface="Poppins Ultra-Bold"/>
              </a:rPr>
              <a:t>STEPS TAKEN</a:t>
            </a:r>
            <a:r>
              <a:rPr lang="en-US" sz="6558" b="true">
                <a:solidFill>
                  <a:srgbClr val="960000"/>
                </a:solidFill>
                <a:latin typeface="Poppins Ultra-Bold"/>
                <a:ea typeface="Poppins Ultra-Bold"/>
                <a:cs typeface="Poppins Ultra-Bold"/>
                <a:sym typeface="Poppins Ultra-Bold"/>
              </a:rPr>
              <a:t> </a:t>
            </a:r>
          </a:p>
        </p:txBody>
      </p:sp>
      <p:sp>
        <p:nvSpPr>
          <p:cNvPr name="TextBox 7" id="7"/>
          <p:cNvSpPr txBox="true"/>
          <p:nvPr/>
        </p:nvSpPr>
        <p:spPr>
          <a:xfrm rot="0">
            <a:off x="8118731" y="2186889"/>
            <a:ext cx="9140569" cy="5876925"/>
          </a:xfrm>
          <a:prstGeom prst="rect">
            <a:avLst/>
          </a:prstGeom>
        </p:spPr>
        <p:txBody>
          <a:bodyPr anchor="t" rtlCol="false" tIns="0" lIns="0" bIns="0" rIns="0">
            <a:spAutoFit/>
          </a:bodyPr>
          <a:lstStyle/>
          <a:p>
            <a:pPr algn="just">
              <a:lnSpc>
                <a:spcPts val="4200"/>
              </a:lnSpc>
            </a:pPr>
            <a:r>
              <a:rPr lang="en-US" sz="3000" b="true">
                <a:solidFill>
                  <a:srgbClr val="960000"/>
                </a:solidFill>
                <a:latin typeface="Poppins Bold"/>
                <a:ea typeface="Poppins Bold"/>
                <a:cs typeface="Poppins Bold"/>
                <a:sym typeface="Poppins Bold"/>
              </a:rPr>
              <a:t>Preprocessing:</a:t>
            </a:r>
            <a:r>
              <a:rPr lang="en-US" sz="3000" b="true">
                <a:solidFill>
                  <a:srgbClr val="960000"/>
                </a:solidFill>
                <a:latin typeface="Poppins Bold"/>
                <a:ea typeface="Poppins Bold"/>
                <a:cs typeface="Poppins Bold"/>
                <a:sym typeface="Poppins Bold"/>
              </a:rPr>
              <a:t> </a:t>
            </a:r>
          </a:p>
          <a:p>
            <a:pPr algn="just" marL="647700" indent="-323850" lvl="1">
              <a:lnSpc>
                <a:spcPts val="4200"/>
              </a:lnSpc>
              <a:buFont typeface="Arial"/>
              <a:buChar char="•"/>
            </a:pPr>
            <a:r>
              <a:rPr lang="en-US" b="true" sz="3000">
                <a:solidFill>
                  <a:srgbClr val="000000"/>
                </a:solidFill>
                <a:latin typeface="Poppins Medium"/>
                <a:ea typeface="Poppins Medium"/>
                <a:cs typeface="Poppins Medium"/>
                <a:sym typeface="Poppins Medium"/>
              </a:rPr>
              <a:t>Added columns to sort days and unpivoted the columns in dataset. </a:t>
            </a:r>
          </a:p>
          <a:p>
            <a:pPr algn="just" marL="647700" indent="-323850" lvl="1">
              <a:lnSpc>
                <a:spcPts val="4200"/>
              </a:lnSpc>
              <a:buFont typeface="Arial"/>
              <a:buChar char="•"/>
            </a:pPr>
            <a:r>
              <a:rPr lang="en-US" b="true" sz="3000">
                <a:solidFill>
                  <a:srgbClr val="000000"/>
                </a:solidFill>
                <a:latin typeface="Poppins Medium"/>
                <a:ea typeface="Poppins Medium"/>
                <a:cs typeface="Poppins Medium"/>
                <a:sym typeface="Poppins Medium"/>
              </a:rPr>
              <a:t>Calculated the price per KWH to MWH. </a:t>
            </a:r>
          </a:p>
          <a:p>
            <a:pPr algn="just" marL="647700" indent="-323850" lvl="1">
              <a:lnSpc>
                <a:spcPts val="4200"/>
              </a:lnSpc>
              <a:buFont typeface="Arial"/>
              <a:buChar char="•"/>
            </a:pPr>
            <a:r>
              <a:rPr lang="en-US" b="true" sz="3000">
                <a:solidFill>
                  <a:srgbClr val="000000"/>
                </a:solidFill>
                <a:latin typeface="Poppins Medium"/>
                <a:ea typeface="Poppins Medium"/>
                <a:cs typeface="Poppins Medium"/>
                <a:sym typeface="Poppins Medium"/>
              </a:rPr>
              <a:t>Created a new table using Lumisa Energies price per KWH. </a:t>
            </a:r>
          </a:p>
          <a:p>
            <a:pPr algn="just">
              <a:lnSpc>
                <a:spcPts val="4200"/>
              </a:lnSpc>
            </a:pPr>
          </a:p>
          <a:p>
            <a:pPr algn="just">
              <a:lnSpc>
                <a:spcPts val="4200"/>
              </a:lnSpc>
            </a:pPr>
            <a:r>
              <a:rPr lang="en-US" sz="3000" b="true">
                <a:solidFill>
                  <a:srgbClr val="960000"/>
                </a:solidFill>
                <a:latin typeface="Poppins Bold"/>
                <a:ea typeface="Poppins Bold"/>
                <a:cs typeface="Poppins Bold"/>
                <a:sym typeface="Poppins Bold"/>
              </a:rPr>
              <a:t>Visualizing data: </a:t>
            </a:r>
          </a:p>
          <a:p>
            <a:pPr algn="just" marL="647700" indent="-323850" lvl="1">
              <a:lnSpc>
                <a:spcPts val="4200"/>
              </a:lnSpc>
              <a:buFont typeface="Arial"/>
              <a:buChar char="•"/>
            </a:pPr>
            <a:r>
              <a:rPr lang="en-US" b="true" sz="3000">
                <a:solidFill>
                  <a:srgbClr val="000000"/>
                </a:solidFill>
                <a:latin typeface="Poppins Medium"/>
                <a:ea typeface="Poppins Medium"/>
                <a:cs typeface="Poppins Medium"/>
                <a:sym typeface="Poppins Medium"/>
              </a:rPr>
              <a:t>Graphs for trends, peak/off-peak hours, and heatmaps.</a:t>
            </a:r>
          </a:p>
          <a:p>
            <a:pPr algn="just">
              <a:lnSpc>
                <a:spcPts val="4200"/>
              </a:lnSpc>
              <a:spcBef>
                <a:spcPct val="0"/>
              </a:spcBef>
            </a:pP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8580100" cy="10553345"/>
            <a:chOff x="0" y="0"/>
            <a:chExt cx="2259779" cy="2779482"/>
          </a:xfrm>
        </p:grpSpPr>
        <p:sp>
          <p:nvSpPr>
            <p:cNvPr name="Freeform 3" id="3"/>
            <p:cNvSpPr/>
            <p:nvPr/>
          </p:nvSpPr>
          <p:spPr>
            <a:xfrm flipH="false" flipV="false" rot="0">
              <a:off x="0" y="0"/>
              <a:ext cx="2259780" cy="2779482"/>
            </a:xfrm>
            <a:custGeom>
              <a:avLst/>
              <a:gdLst/>
              <a:ahLst/>
              <a:cxnLst/>
              <a:rect r="r" b="b" t="t" l="l"/>
              <a:pathLst>
                <a:path h="2779482" w="2259780">
                  <a:moveTo>
                    <a:pt x="0" y="0"/>
                  </a:moveTo>
                  <a:lnTo>
                    <a:pt x="2259780" y="0"/>
                  </a:lnTo>
                  <a:lnTo>
                    <a:pt x="2259780" y="2779482"/>
                  </a:lnTo>
                  <a:lnTo>
                    <a:pt x="0" y="2779482"/>
                  </a:lnTo>
                  <a:close/>
                </a:path>
              </a:pathLst>
            </a:custGeom>
            <a:solidFill>
              <a:srgbClr val="960000"/>
            </a:solidFill>
          </p:spPr>
        </p:sp>
        <p:sp>
          <p:nvSpPr>
            <p:cNvPr name="TextBox 4" id="4"/>
            <p:cNvSpPr txBox="true"/>
            <p:nvPr/>
          </p:nvSpPr>
          <p:spPr>
            <a:xfrm>
              <a:off x="0" y="-57150"/>
              <a:ext cx="2259779" cy="2836632"/>
            </a:xfrm>
            <a:prstGeom prst="rect">
              <a:avLst/>
            </a:prstGeom>
          </p:spPr>
          <p:txBody>
            <a:bodyPr anchor="ctr" rtlCol="false" tIns="50800" lIns="50800" bIns="50800" rIns="50800"/>
            <a:lstStyle/>
            <a:p>
              <a:pPr algn="ctr">
                <a:lnSpc>
                  <a:spcPts val="3262"/>
                </a:lnSpc>
              </a:pPr>
            </a:p>
          </p:txBody>
        </p:sp>
      </p:grpSp>
      <p:sp>
        <p:nvSpPr>
          <p:cNvPr name="Freeform 5" id="5"/>
          <p:cNvSpPr/>
          <p:nvPr/>
        </p:nvSpPr>
        <p:spPr>
          <a:xfrm flipH="false" flipV="false" rot="0">
            <a:off x="275596" y="3040115"/>
            <a:ext cx="7761091" cy="2991400"/>
          </a:xfrm>
          <a:custGeom>
            <a:avLst/>
            <a:gdLst/>
            <a:ahLst/>
            <a:cxnLst/>
            <a:rect r="r" b="b" t="t" l="l"/>
            <a:pathLst>
              <a:path h="2991400" w="7761091">
                <a:moveTo>
                  <a:pt x="0" y="0"/>
                </a:moveTo>
                <a:lnTo>
                  <a:pt x="7761091" y="0"/>
                </a:lnTo>
                <a:lnTo>
                  <a:pt x="7761091" y="2991400"/>
                </a:lnTo>
                <a:lnTo>
                  <a:pt x="0" y="2991400"/>
                </a:lnTo>
                <a:lnTo>
                  <a:pt x="0" y="0"/>
                </a:lnTo>
                <a:close/>
              </a:path>
            </a:pathLst>
          </a:custGeom>
          <a:blipFill>
            <a:blip r:embed="rId2"/>
            <a:stretch>
              <a:fillRect l="-11929" t="-109330" r="-101902" b="-102733"/>
            </a:stretch>
          </a:blipFill>
        </p:spPr>
      </p:sp>
      <p:sp>
        <p:nvSpPr>
          <p:cNvPr name="Freeform 6" id="6"/>
          <p:cNvSpPr/>
          <p:nvPr/>
        </p:nvSpPr>
        <p:spPr>
          <a:xfrm flipH="false" flipV="false" rot="0">
            <a:off x="9870660" y="2747567"/>
            <a:ext cx="6630112" cy="3754331"/>
          </a:xfrm>
          <a:custGeom>
            <a:avLst/>
            <a:gdLst/>
            <a:ahLst/>
            <a:cxnLst/>
            <a:rect r="r" b="b" t="t" l="l"/>
            <a:pathLst>
              <a:path h="3754331" w="6630112">
                <a:moveTo>
                  <a:pt x="0" y="0"/>
                </a:moveTo>
                <a:lnTo>
                  <a:pt x="6630112" y="0"/>
                </a:lnTo>
                <a:lnTo>
                  <a:pt x="6630112" y="3754331"/>
                </a:lnTo>
                <a:lnTo>
                  <a:pt x="0" y="3754331"/>
                </a:lnTo>
                <a:lnTo>
                  <a:pt x="0" y="0"/>
                </a:lnTo>
                <a:close/>
              </a:path>
            </a:pathLst>
          </a:custGeom>
          <a:blipFill>
            <a:blip r:embed="rId3"/>
            <a:stretch>
              <a:fillRect l="0" t="-47474" r="-150880" b="-101742"/>
            </a:stretch>
          </a:blipFill>
        </p:spPr>
      </p:sp>
      <p:sp>
        <p:nvSpPr>
          <p:cNvPr name="Freeform 7" id="7"/>
          <p:cNvSpPr/>
          <p:nvPr/>
        </p:nvSpPr>
        <p:spPr>
          <a:xfrm flipH="false" flipV="false" rot="0">
            <a:off x="11246996" y="6673348"/>
            <a:ext cx="3877440" cy="2946736"/>
          </a:xfrm>
          <a:custGeom>
            <a:avLst/>
            <a:gdLst/>
            <a:ahLst/>
            <a:cxnLst/>
            <a:rect r="r" b="b" t="t" l="l"/>
            <a:pathLst>
              <a:path h="2946736" w="3877440">
                <a:moveTo>
                  <a:pt x="0" y="0"/>
                </a:moveTo>
                <a:lnTo>
                  <a:pt x="3877440" y="0"/>
                </a:lnTo>
                <a:lnTo>
                  <a:pt x="3877440" y="2946736"/>
                </a:lnTo>
                <a:lnTo>
                  <a:pt x="0" y="2946736"/>
                </a:lnTo>
                <a:lnTo>
                  <a:pt x="0" y="0"/>
                </a:lnTo>
                <a:close/>
              </a:path>
            </a:pathLst>
          </a:custGeom>
          <a:blipFill>
            <a:blip r:embed="rId4"/>
            <a:stretch>
              <a:fillRect l="0" t="-47851" r="-242974" b="-106005"/>
            </a:stretch>
          </a:blipFill>
        </p:spPr>
      </p:sp>
      <p:sp>
        <p:nvSpPr>
          <p:cNvPr name="TextBox 8" id="8"/>
          <p:cNvSpPr txBox="true"/>
          <p:nvPr/>
        </p:nvSpPr>
        <p:spPr>
          <a:xfrm rot="0">
            <a:off x="4934630" y="578355"/>
            <a:ext cx="7697592" cy="1362075"/>
          </a:xfrm>
          <a:prstGeom prst="rect">
            <a:avLst/>
          </a:prstGeom>
        </p:spPr>
        <p:txBody>
          <a:bodyPr anchor="t" rtlCol="false" tIns="0" lIns="0" bIns="0" rIns="0">
            <a:spAutoFit/>
          </a:bodyPr>
          <a:lstStyle/>
          <a:p>
            <a:pPr algn="ctr">
              <a:lnSpc>
                <a:spcPts val="10176"/>
              </a:lnSpc>
            </a:pPr>
            <a:r>
              <a:rPr lang="en-US" b="true" sz="8480">
                <a:solidFill>
                  <a:srgbClr val="FFFFFF"/>
                </a:solidFill>
                <a:latin typeface="Poppins Ultra-Bold"/>
                <a:ea typeface="Poppins Ultra-Bold"/>
                <a:cs typeface="Poppins Ultra-Bold"/>
                <a:sym typeface="Poppins Ultra-Bold"/>
              </a:rPr>
              <a:t>STEPS</a:t>
            </a:r>
            <a:r>
              <a:rPr lang="en-US" b="true" sz="8480">
                <a:solidFill>
                  <a:srgbClr val="960000"/>
                </a:solidFill>
                <a:latin typeface="Poppins Ultra-Bold"/>
                <a:ea typeface="Poppins Ultra-Bold"/>
                <a:cs typeface="Poppins Ultra-Bold"/>
                <a:sym typeface="Poppins Ultra-Bold"/>
              </a:rPr>
              <a:t> TAKEN </a:t>
            </a:r>
          </a:p>
        </p:txBody>
      </p:sp>
      <p:sp>
        <p:nvSpPr>
          <p:cNvPr name="TextBox 9" id="9"/>
          <p:cNvSpPr txBox="true"/>
          <p:nvPr/>
        </p:nvSpPr>
        <p:spPr>
          <a:xfrm rot="0">
            <a:off x="275596" y="2066795"/>
            <a:ext cx="7135903" cy="509905"/>
          </a:xfrm>
          <a:prstGeom prst="rect">
            <a:avLst/>
          </a:prstGeom>
        </p:spPr>
        <p:txBody>
          <a:bodyPr anchor="t" rtlCol="false" tIns="0" lIns="0" bIns="0" rIns="0">
            <a:spAutoFit/>
          </a:bodyPr>
          <a:lstStyle/>
          <a:p>
            <a:pPr algn="l">
              <a:lnSpc>
                <a:spcPts val="3919"/>
              </a:lnSpc>
            </a:pPr>
            <a:r>
              <a:rPr lang="en-US" b="true" sz="2799">
                <a:solidFill>
                  <a:srgbClr val="FFFFFF"/>
                </a:solidFill>
                <a:latin typeface="Poppins Bold"/>
                <a:ea typeface="Poppins Bold"/>
                <a:cs typeface="Poppins Bold"/>
                <a:sym typeface="Poppins Bold"/>
              </a:rPr>
              <a:t>Before the preprocessing:</a:t>
            </a:r>
          </a:p>
        </p:txBody>
      </p:sp>
      <p:sp>
        <p:nvSpPr>
          <p:cNvPr name="TextBox 10" id="10"/>
          <p:cNvSpPr txBox="true"/>
          <p:nvPr/>
        </p:nvSpPr>
        <p:spPr>
          <a:xfrm rot="0">
            <a:off x="8783426" y="2066795"/>
            <a:ext cx="7135903" cy="509905"/>
          </a:xfrm>
          <a:prstGeom prst="rect">
            <a:avLst/>
          </a:prstGeom>
        </p:spPr>
        <p:txBody>
          <a:bodyPr anchor="t" rtlCol="false" tIns="0" lIns="0" bIns="0" rIns="0">
            <a:spAutoFit/>
          </a:bodyPr>
          <a:lstStyle/>
          <a:p>
            <a:pPr algn="l">
              <a:lnSpc>
                <a:spcPts val="3919"/>
              </a:lnSpc>
            </a:pPr>
            <a:r>
              <a:rPr lang="en-US" b="true" sz="2799">
                <a:solidFill>
                  <a:srgbClr val="960000"/>
                </a:solidFill>
                <a:latin typeface="Poppins Bold"/>
                <a:ea typeface="Poppins Bold"/>
                <a:cs typeface="Poppins Bold"/>
                <a:sym typeface="Poppins Bold"/>
              </a:rPr>
              <a:t>After:</a:t>
            </a:r>
          </a:p>
        </p:txBody>
      </p:sp>
      <p:sp>
        <p:nvSpPr>
          <p:cNvPr name="Freeform 11" id="11"/>
          <p:cNvSpPr/>
          <p:nvPr/>
        </p:nvSpPr>
        <p:spPr>
          <a:xfrm flipH="false" flipV="false" rot="0">
            <a:off x="275596" y="6595397"/>
            <a:ext cx="7769054" cy="2946736"/>
          </a:xfrm>
          <a:custGeom>
            <a:avLst/>
            <a:gdLst/>
            <a:ahLst/>
            <a:cxnLst/>
            <a:rect r="r" b="b" t="t" l="l"/>
            <a:pathLst>
              <a:path h="2946736" w="7769054">
                <a:moveTo>
                  <a:pt x="0" y="0"/>
                </a:moveTo>
                <a:lnTo>
                  <a:pt x="7769054" y="0"/>
                </a:lnTo>
                <a:lnTo>
                  <a:pt x="7769054" y="2946736"/>
                </a:lnTo>
                <a:lnTo>
                  <a:pt x="0" y="2946736"/>
                </a:lnTo>
                <a:lnTo>
                  <a:pt x="0" y="0"/>
                </a:lnTo>
                <a:close/>
              </a:path>
            </a:pathLst>
          </a:custGeom>
          <a:blipFill>
            <a:blip r:embed="rId2"/>
            <a:stretch>
              <a:fillRect l="-116672" t="-114062" r="0" b="-107269"/>
            </a:stretch>
          </a:blipFill>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4723120"/>
            <a:ext cx="18288000" cy="5563880"/>
            <a:chOff x="0" y="0"/>
            <a:chExt cx="24384000" cy="7418507"/>
          </a:xfrm>
        </p:grpSpPr>
        <p:pic>
          <p:nvPicPr>
            <p:cNvPr name="Picture 3" id="3"/>
            <p:cNvPicPr>
              <a:picLocks noChangeAspect="true"/>
            </p:cNvPicPr>
            <p:nvPr/>
          </p:nvPicPr>
          <p:blipFill>
            <a:blip r:embed="rId2"/>
            <a:srcRect l="0" t="27167" r="0" b="27167"/>
            <a:stretch>
              <a:fillRect/>
            </a:stretch>
          </p:blipFill>
          <p:spPr>
            <a:xfrm flipH="false" flipV="false">
              <a:off x="0" y="0"/>
              <a:ext cx="24384000" cy="7418507"/>
            </a:xfrm>
            <a:prstGeom prst="rect">
              <a:avLst/>
            </a:prstGeom>
          </p:spPr>
        </p:pic>
      </p:grpSp>
      <p:grpSp>
        <p:nvGrpSpPr>
          <p:cNvPr name="Group 4" id="4"/>
          <p:cNvGrpSpPr/>
          <p:nvPr/>
        </p:nvGrpSpPr>
        <p:grpSpPr>
          <a:xfrm rot="0">
            <a:off x="-63982" y="3997070"/>
            <a:ext cx="18799954" cy="726050"/>
            <a:chOff x="0" y="0"/>
            <a:chExt cx="4951428" cy="191223"/>
          </a:xfrm>
        </p:grpSpPr>
        <p:sp>
          <p:nvSpPr>
            <p:cNvPr name="Freeform 5" id="5"/>
            <p:cNvSpPr/>
            <p:nvPr/>
          </p:nvSpPr>
          <p:spPr>
            <a:xfrm flipH="false" flipV="false" rot="0">
              <a:off x="0" y="0"/>
              <a:ext cx="4951428" cy="191223"/>
            </a:xfrm>
            <a:custGeom>
              <a:avLst/>
              <a:gdLst/>
              <a:ahLst/>
              <a:cxnLst/>
              <a:rect r="r" b="b" t="t" l="l"/>
              <a:pathLst>
                <a:path h="191223" w="4951428">
                  <a:moveTo>
                    <a:pt x="0" y="0"/>
                  </a:moveTo>
                  <a:lnTo>
                    <a:pt x="4951428" y="0"/>
                  </a:lnTo>
                  <a:lnTo>
                    <a:pt x="4951428" y="191223"/>
                  </a:lnTo>
                  <a:lnTo>
                    <a:pt x="0" y="191223"/>
                  </a:lnTo>
                  <a:close/>
                </a:path>
              </a:pathLst>
            </a:custGeom>
            <a:solidFill>
              <a:srgbClr val="960000"/>
            </a:solidFill>
          </p:spPr>
        </p:sp>
        <p:sp>
          <p:nvSpPr>
            <p:cNvPr name="TextBox 6" id="6"/>
            <p:cNvSpPr txBox="true"/>
            <p:nvPr/>
          </p:nvSpPr>
          <p:spPr>
            <a:xfrm>
              <a:off x="0" y="-57150"/>
              <a:ext cx="4951428" cy="248373"/>
            </a:xfrm>
            <a:prstGeom prst="rect">
              <a:avLst/>
            </a:prstGeom>
          </p:spPr>
          <p:txBody>
            <a:bodyPr anchor="ctr" rtlCol="false" tIns="50800" lIns="50800" bIns="50800" rIns="50800"/>
            <a:lstStyle/>
            <a:p>
              <a:pPr algn="ctr">
                <a:lnSpc>
                  <a:spcPts val="3262"/>
                </a:lnSpc>
              </a:pPr>
            </a:p>
          </p:txBody>
        </p:sp>
      </p:grpSp>
      <p:sp>
        <p:nvSpPr>
          <p:cNvPr name="TextBox 7" id="7"/>
          <p:cNvSpPr txBox="true"/>
          <p:nvPr/>
        </p:nvSpPr>
        <p:spPr>
          <a:xfrm rot="0">
            <a:off x="2513441" y="1782618"/>
            <a:ext cx="13261117" cy="2214452"/>
          </a:xfrm>
          <a:prstGeom prst="rect">
            <a:avLst/>
          </a:prstGeom>
        </p:spPr>
        <p:txBody>
          <a:bodyPr anchor="t" rtlCol="false" tIns="0" lIns="0" bIns="0" rIns="0">
            <a:spAutoFit/>
          </a:bodyPr>
          <a:lstStyle/>
          <a:p>
            <a:pPr algn="ctr">
              <a:lnSpc>
                <a:spcPts val="8418"/>
              </a:lnSpc>
            </a:pPr>
            <a:r>
              <a:rPr lang="en-US" b="true" sz="7015">
                <a:solidFill>
                  <a:srgbClr val="960000"/>
                </a:solidFill>
                <a:latin typeface="Poppins Ultra-Bold"/>
                <a:ea typeface="Poppins Ultra-Bold"/>
                <a:cs typeface="Poppins Ultra-Bold"/>
                <a:sym typeface="Poppins Ultra-Bold"/>
              </a:rPr>
              <a:t>CHALLENGES FACED IN THE STUDY</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2814476" y="1028700"/>
            <a:ext cx="5047593" cy="7722462"/>
            <a:chOff x="0" y="0"/>
            <a:chExt cx="4154170" cy="6355588"/>
          </a:xfrm>
        </p:grpSpPr>
        <p:sp>
          <p:nvSpPr>
            <p:cNvPr name="Freeform 3" id="3"/>
            <p:cNvSpPr/>
            <p:nvPr/>
          </p:nvSpPr>
          <p:spPr>
            <a:xfrm flipH="false" flipV="false" rot="0">
              <a:off x="-9398" y="-2667"/>
              <a:ext cx="4172966" cy="6361049"/>
            </a:xfrm>
            <a:custGeom>
              <a:avLst/>
              <a:gdLst/>
              <a:ahLst/>
              <a:cxnLst/>
              <a:rect r="r" b="b" t="t" l="l"/>
              <a:pathLst>
                <a:path h="6361049" w="4172966">
                  <a:moveTo>
                    <a:pt x="2754630" y="4616958"/>
                  </a:moveTo>
                  <a:cubicBezTo>
                    <a:pt x="2555875" y="4726432"/>
                    <a:pt x="2349373" y="4810760"/>
                    <a:pt x="2158492" y="4962398"/>
                  </a:cubicBezTo>
                  <a:cubicBezTo>
                    <a:pt x="2154555" y="4966589"/>
                    <a:pt x="2150745" y="4962398"/>
                    <a:pt x="2146808" y="4966589"/>
                  </a:cubicBezTo>
                  <a:cubicBezTo>
                    <a:pt x="2135124" y="4979289"/>
                    <a:pt x="2119503" y="4991862"/>
                    <a:pt x="2107819" y="5004562"/>
                  </a:cubicBezTo>
                  <a:cubicBezTo>
                    <a:pt x="2103882" y="5008753"/>
                    <a:pt x="2100072" y="5004562"/>
                    <a:pt x="2096135" y="5008753"/>
                  </a:cubicBezTo>
                  <a:cubicBezTo>
                    <a:pt x="2026031" y="5080381"/>
                    <a:pt x="1959737" y="5147818"/>
                    <a:pt x="1916938" y="5240401"/>
                  </a:cubicBezTo>
                  <a:cubicBezTo>
                    <a:pt x="1913001" y="5244592"/>
                    <a:pt x="1909191" y="5248783"/>
                    <a:pt x="1905254" y="5253101"/>
                  </a:cubicBezTo>
                  <a:cubicBezTo>
                    <a:pt x="1877949" y="5312029"/>
                    <a:pt x="1850644" y="5371084"/>
                    <a:pt x="1838960" y="5438394"/>
                  </a:cubicBezTo>
                  <a:cubicBezTo>
                    <a:pt x="1838960" y="5442585"/>
                    <a:pt x="1831213" y="5451094"/>
                    <a:pt x="1831213" y="5455285"/>
                  </a:cubicBezTo>
                  <a:cubicBezTo>
                    <a:pt x="1823466" y="5501640"/>
                    <a:pt x="1815592" y="5547995"/>
                    <a:pt x="1807845" y="5594350"/>
                  </a:cubicBezTo>
                  <a:cubicBezTo>
                    <a:pt x="1803908" y="5628005"/>
                    <a:pt x="1803908" y="5661787"/>
                    <a:pt x="1800098" y="5695442"/>
                  </a:cubicBezTo>
                  <a:cubicBezTo>
                    <a:pt x="1788414" y="5872353"/>
                    <a:pt x="1827403" y="6045073"/>
                    <a:pt x="1788414" y="6221984"/>
                  </a:cubicBezTo>
                  <a:cubicBezTo>
                    <a:pt x="1780667" y="6238875"/>
                    <a:pt x="1772793" y="6255639"/>
                    <a:pt x="1765046" y="6272530"/>
                  </a:cubicBezTo>
                  <a:cubicBezTo>
                    <a:pt x="1757299" y="6289421"/>
                    <a:pt x="1741678" y="6301994"/>
                    <a:pt x="1729994" y="6314694"/>
                  </a:cubicBezTo>
                  <a:cubicBezTo>
                    <a:pt x="1714373" y="6327394"/>
                    <a:pt x="1694942" y="6335776"/>
                    <a:pt x="1675384" y="6344158"/>
                  </a:cubicBezTo>
                  <a:cubicBezTo>
                    <a:pt x="1655953" y="6352540"/>
                    <a:pt x="1632585" y="6352540"/>
                    <a:pt x="1613027" y="6356858"/>
                  </a:cubicBezTo>
                  <a:cubicBezTo>
                    <a:pt x="1570228" y="6361049"/>
                    <a:pt x="1535049" y="6356858"/>
                    <a:pt x="1492250" y="6348476"/>
                  </a:cubicBezTo>
                  <a:cubicBezTo>
                    <a:pt x="1387094" y="6323203"/>
                    <a:pt x="1289685" y="6293739"/>
                    <a:pt x="1196086" y="6230493"/>
                  </a:cubicBezTo>
                  <a:cubicBezTo>
                    <a:pt x="1188339" y="6226302"/>
                    <a:pt x="1180465" y="6226302"/>
                    <a:pt x="1172718" y="6222111"/>
                  </a:cubicBezTo>
                  <a:cubicBezTo>
                    <a:pt x="845439" y="6032500"/>
                    <a:pt x="599948" y="5758688"/>
                    <a:pt x="389509" y="5417566"/>
                  </a:cubicBezTo>
                  <a:cubicBezTo>
                    <a:pt x="385572" y="5409184"/>
                    <a:pt x="385572" y="5404866"/>
                    <a:pt x="381762" y="5396484"/>
                  </a:cubicBezTo>
                  <a:cubicBezTo>
                    <a:pt x="171450" y="5046599"/>
                    <a:pt x="58420" y="4671695"/>
                    <a:pt x="23368" y="4271518"/>
                  </a:cubicBezTo>
                  <a:cubicBezTo>
                    <a:pt x="0" y="4027170"/>
                    <a:pt x="3937" y="3799713"/>
                    <a:pt x="50673" y="3551174"/>
                  </a:cubicBezTo>
                  <a:cubicBezTo>
                    <a:pt x="58420" y="3517519"/>
                    <a:pt x="66294" y="3487928"/>
                    <a:pt x="70104" y="3454273"/>
                  </a:cubicBezTo>
                  <a:cubicBezTo>
                    <a:pt x="132461" y="3172079"/>
                    <a:pt x="225933" y="2931922"/>
                    <a:pt x="377952" y="2683383"/>
                  </a:cubicBezTo>
                  <a:cubicBezTo>
                    <a:pt x="397383" y="2658110"/>
                    <a:pt x="413004" y="2632837"/>
                    <a:pt x="428625" y="2603373"/>
                  </a:cubicBezTo>
                  <a:cubicBezTo>
                    <a:pt x="549402" y="2426462"/>
                    <a:pt x="674116" y="2283206"/>
                    <a:pt x="829945" y="2144268"/>
                  </a:cubicBezTo>
                  <a:cubicBezTo>
                    <a:pt x="907923" y="2076831"/>
                    <a:pt x="978027" y="2022094"/>
                    <a:pt x="1059815" y="1963166"/>
                  </a:cubicBezTo>
                  <a:cubicBezTo>
                    <a:pt x="1106551" y="1933702"/>
                    <a:pt x="1145540" y="1904238"/>
                    <a:pt x="1192276" y="1874647"/>
                  </a:cubicBezTo>
                  <a:cubicBezTo>
                    <a:pt x="1227328" y="1853565"/>
                    <a:pt x="1258570" y="1836674"/>
                    <a:pt x="1289685" y="1815719"/>
                  </a:cubicBezTo>
                  <a:cubicBezTo>
                    <a:pt x="1535176" y="1668272"/>
                    <a:pt x="1780667" y="1579880"/>
                    <a:pt x="2014347" y="1398651"/>
                  </a:cubicBezTo>
                  <a:cubicBezTo>
                    <a:pt x="2018284" y="1394460"/>
                    <a:pt x="2022094" y="1398651"/>
                    <a:pt x="2026031" y="1394460"/>
                  </a:cubicBezTo>
                  <a:cubicBezTo>
                    <a:pt x="2037715" y="1381760"/>
                    <a:pt x="2053336" y="1369187"/>
                    <a:pt x="2065020" y="1356487"/>
                  </a:cubicBezTo>
                  <a:cubicBezTo>
                    <a:pt x="2068957" y="1352296"/>
                    <a:pt x="2072767" y="1356487"/>
                    <a:pt x="2076704" y="1352296"/>
                  </a:cubicBezTo>
                  <a:cubicBezTo>
                    <a:pt x="2146808" y="1280668"/>
                    <a:pt x="2213102" y="1213231"/>
                    <a:pt x="2255901" y="1120648"/>
                  </a:cubicBezTo>
                  <a:cubicBezTo>
                    <a:pt x="2259838" y="1116457"/>
                    <a:pt x="2263648" y="1112266"/>
                    <a:pt x="2267585" y="1107948"/>
                  </a:cubicBezTo>
                  <a:cubicBezTo>
                    <a:pt x="2294890" y="1049020"/>
                    <a:pt x="2322195" y="989965"/>
                    <a:pt x="2333879" y="922655"/>
                  </a:cubicBezTo>
                  <a:cubicBezTo>
                    <a:pt x="2333879" y="918464"/>
                    <a:pt x="2341626" y="909955"/>
                    <a:pt x="2341626" y="905764"/>
                  </a:cubicBezTo>
                  <a:cubicBezTo>
                    <a:pt x="2349373" y="859409"/>
                    <a:pt x="2357247" y="813054"/>
                    <a:pt x="2364994" y="766699"/>
                  </a:cubicBezTo>
                  <a:cubicBezTo>
                    <a:pt x="2368931" y="733044"/>
                    <a:pt x="2368931" y="699262"/>
                    <a:pt x="2372741" y="665607"/>
                  </a:cubicBezTo>
                  <a:cubicBezTo>
                    <a:pt x="2384425" y="488696"/>
                    <a:pt x="2345436" y="315976"/>
                    <a:pt x="2384425" y="139065"/>
                  </a:cubicBezTo>
                  <a:cubicBezTo>
                    <a:pt x="2392172" y="122174"/>
                    <a:pt x="2400046" y="105410"/>
                    <a:pt x="2407793" y="88519"/>
                  </a:cubicBezTo>
                  <a:cubicBezTo>
                    <a:pt x="2415540" y="71628"/>
                    <a:pt x="2431161" y="59055"/>
                    <a:pt x="2442845" y="46355"/>
                  </a:cubicBezTo>
                  <a:cubicBezTo>
                    <a:pt x="2458466" y="33655"/>
                    <a:pt x="2477897" y="25273"/>
                    <a:pt x="2497455" y="16891"/>
                  </a:cubicBezTo>
                  <a:cubicBezTo>
                    <a:pt x="2516886" y="8509"/>
                    <a:pt x="2540254" y="8509"/>
                    <a:pt x="2559812" y="4191"/>
                  </a:cubicBezTo>
                  <a:cubicBezTo>
                    <a:pt x="2602611" y="0"/>
                    <a:pt x="2637790" y="4191"/>
                    <a:pt x="2680589" y="12573"/>
                  </a:cubicBezTo>
                  <a:cubicBezTo>
                    <a:pt x="2785745" y="37846"/>
                    <a:pt x="2883154" y="67310"/>
                    <a:pt x="2976753" y="130556"/>
                  </a:cubicBezTo>
                  <a:cubicBezTo>
                    <a:pt x="2984500" y="134747"/>
                    <a:pt x="2992374" y="134747"/>
                    <a:pt x="3000121" y="138938"/>
                  </a:cubicBezTo>
                  <a:cubicBezTo>
                    <a:pt x="3327400" y="328549"/>
                    <a:pt x="3572891" y="602361"/>
                    <a:pt x="3783330" y="943483"/>
                  </a:cubicBezTo>
                  <a:cubicBezTo>
                    <a:pt x="3787267" y="951865"/>
                    <a:pt x="3787267" y="956183"/>
                    <a:pt x="3791077" y="964565"/>
                  </a:cubicBezTo>
                  <a:cubicBezTo>
                    <a:pt x="4001516" y="1314196"/>
                    <a:pt x="4114419" y="1689100"/>
                    <a:pt x="4149598" y="2089277"/>
                  </a:cubicBezTo>
                  <a:cubicBezTo>
                    <a:pt x="4172966" y="2333625"/>
                    <a:pt x="4169029" y="2561082"/>
                    <a:pt x="4122293" y="2809621"/>
                  </a:cubicBezTo>
                  <a:cubicBezTo>
                    <a:pt x="4114546" y="2843276"/>
                    <a:pt x="4106672" y="2872867"/>
                    <a:pt x="4102862" y="2906522"/>
                  </a:cubicBezTo>
                  <a:cubicBezTo>
                    <a:pt x="4040505" y="3188716"/>
                    <a:pt x="3947033" y="3428873"/>
                    <a:pt x="3795014" y="3677412"/>
                  </a:cubicBezTo>
                  <a:cubicBezTo>
                    <a:pt x="3775583" y="3702685"/>
                    <a:pt x="3759962" y="3727958"/>
                    <a:pt x="3744341" y="3757422"/>
                  </a:cubicBezTo>
                  <a:cubicBezTo>
                    <a:pt x="3491103" y="4128135"/>
                    <a:pt x="3171571" y="4389247"/>
                    <a:pt x="2801493" y="4587240"/>
                  </a:cubicBezTo>
                  <a:cubicBezTo>
                    <a:pt x="2785872" y="4595876"/>
                    <a:pt x="2770251" y="4608449"/>
                    <a:pt x="2754630" y="4616958"/>
                  </a:cubicBezTo>
                  <a:close/>
                </a:path>
              </a:pathLst>
            </a:custGeom>
            <a:blipFill>
              <a:blip r:embed="rId2"/>
              <a:stretch>
                <a:fillRect l="-54834" t="0" r="-74812" b="0"/>
              </a:stretch>
            </a:blipFill>
          </p:spPr>
        </p:sp>
      </p:grpSp>
      <p:grpSp>
        <p:nvGrpSpPr>
          <p:cNvPr name="Group 4" id="4"/>
          <p:cNvGrpSpPr/>
          <p:nvPr/>
        </p:nvGrpSpPr>
        <p:grpSpPr>
          <a:xfrm rot="0">
            <a:off x="15338272" y="4889931"/>
            <a:ext cx="4726936" cy="7231880"/>
            <a:chOff x="0" y="0"/>
            <a:chExt cx="4154170" cy="6355588"/>
          </a:xfrm>
        </p:grpSpPr>
        <p:sp>
          <p:nvSpPr>
            <p:cNvPr name="Freeform 5" id="5"/>
            <p:cNvSpPr/>
            <p:nvPr/>
          </p:nvSpPr>
          <p:spPr>
            <a:xfrm flipH="false" flipV="false" rot="0">
              <a:off x="-9398" y="-2667"/>
              <a:ext cx="4172966" cy="6361049"/>
            </a:xfrm>
            <a:custGeom>
              <a:avLst/>
              <a:gdLst/>
              <a:ahLst/>
              <a:cxnLst/>
              <a:rect r="r" b="b" t="t" l="l"/>
              <a:pathLst>
                <a:path h="6361049" w="4172966">
                  <a:moveTo>
                    <a:pt x="2754630" y="4616958"/>
                  </a:moveTo>
                  <a:cubicBezTo>
                    <a:pt x="2555875" y="4726432"/>
                    <a:pt x="2349373" y="4810760"/>
                    <a:pt x="2158492" y="4962398"/>
                  </a:cubicBezTo>
                  <a:cubicBezTo>
                    <a:pt x="2154555" y="4966589"/>
                    <a:pt x="2150745" y="4962398"/>
                    <a:pt x="2146808" y="4966589"/>
                  </a:cubicBezTo>
                  <a:cubicBezTo>
                    <a:pt x="2135124" y="4979289"/>
                    <a:pt x="2119503" y="4991862"/>
                    <a:pt x="2107819" y="5004562"/>
                  </a:cubicBezTo>
                  <a:cubicBezTo>
                    <a:pt x="2103882" y="5008753"/>
                    <a:pt x="2100072" y="5004562"/>
                    <a:pt x="2096135" y="5008753"/>
                  </a:cubicBezTo>
                  <a:cubicBezTo>
                    <a:pt x="2026031" y="5080381"/>
                    <a:pt x="1959737" y="5147818"/>
                    <a:pt x="1916938" y="5240401"/>
                  </a:cubicBezTo>
                  <a:cubicBezTo>
                    <a:pt x="1913001" y="5244592"/>
                    <a:pt x="1909191" y="5248783"/>
                    <a:pt x="1905254" y="5253101"/>
                  </a:cubicBezTo>
                  <a:cubicBezTo>
                    <a:pt x="1877949" y="5312029"/>
                    <a:pt x="1850644" y="5371084"/>
                    <a:pt x="1838960" y="5438394"/>
                  </a:cubicBezTo>
                  <a:cubicBezTo>
                    <a:pt x="1838960" y="5442585"/>
                    <a:pt x="1831213" y="5451094"/>
                    <a:pt x="1831213" y="5455285"/>
                  </a:cubicBezTo>
                  <a:cubicBezTo>
                    <a:pt x="1823466" y="5501640"/>
                    <a:pt x="1815592" y="5547995"/>
                    <a:pt x="1807845" y="5594350"/>
                  </a:cubicBezTo>
                  <a:cubicBezTo>
                    <a:pt x="1803908" y="5628005"/>
                    <a:pt x="1803908" y="5661787"/>
                    <a:pt x="1800098" y="5695442"/>
                  </a:cubicBezTo>
                  <a:cubicBezTo>
                    <a:pt x="1788414" y="5872353"/>
                    <a:pt x="1827403" y="6045073"/>
                    <a:pt x="1788414" y="6221984"/>
                  </a:cubicBezTo>
                  <a:cubicBezTo>
                    <a:pt x="1780667" y="6238875"/>
                    <a:pt x="1772793" y="6255639"/>
                    <a:pt x="1765046" y="6272530"/>
                  </a:cubicBezTo>
                  <a:cubicBezTo>
                    <a:pt x="1757299" y="6289421"/>
                    <a:pt x="1741678" y="6301994"/>
                    <a:pt x="1729994" y="6314694"/>
                  </a:cubicBezTo>
                  <a:cubicBezTo>
                    <a:pt x="1714373" y="6327394"/>
                    <a:pt x="1694942" y="6335776"/>
                    <a:pt x="1675384" y="6344158"/>
                  </a:cubicBezTo>
                  <a:cubicBezTo>
                    <a:pt x="1655953" y="6352540"/>
                    <a:pt x="1632585" y="6352540"/>
                    <a:pt x="1613027" y="6356858"/>
                  </a:cubicBezTo>
                  <a:cubicBezTo>
                    <a:pt x="1570228" y="6361049"/>
                    <a:pt x="1535049" y="6356858"/>
                    <a:pt x="1492250" y="6348476"/>
                  </a:cubicBezTo>
                  <a:cubicBezTo>
                    <a:pt x="1387094" y="6323203"/>
                    <a:pt x="1289685" y="6293739"/>
                    <a:pt x="1196086" y="6230493"/>
                  </a:cubicBezTo>
                  <a:cubicBezTo>
                    <a:pt x="1188339" y="6226302"/>
                    <a:pt x="1180465" y="6226302"/>
                    <a:pt x="1172718" y="6222111"/>
                  </a:cubicBezTo>
                  <a:cubicBezTo>
                    <a:pt x="845439" y="6032500"/>
                    <a:pt x="599948" y="5758688"/>
                    <a:pt x="389509" y="5417566"/>
                  </a:cubicBezTo>
                  <a:cubicBezTo>
                    <a:pt x="385572" y="5409184"/>
                    <a:pt x="385572" y="5404866"/>
                    <a:pt x="381762" y="5396484"/>
                  </a:cubicBezTo>
                  <a:cubicBezTo>
                    <a:pt x="171450" y="5046599"/>
                    <a:pt x="58420" y="4671695"/>
                    <a:pt x="23368" y="4271518"/>
                  </a:cubicBezTo>
                  <a:cubicBezTo>
                    <a:pt x="0" y="4027170"/>
                    <a:pt x="3937" y="3799713"/>
                    <a:pt x="50673" y="3551174"/>
                  </a:cubicBezTo>
                  <a:cubicBezTo>
                    <a:pt x="58420" y="3517519"/>
                    <a:pt x="66294" y="3487928"/>
                    <a:pt x="70104" y="3454273"/>
                  </a:cubicBezTo>
                  <a:cubicBezTo>
                    <a:pt x="132461" y="3172079"/>
                    <a:pt x="225933" y="2931922"/>
                    <a:pt x="377952" y="2683383"/>
                  </a:cubicBezTo>
                  <a:cubicBezTo>
                    <a:pt x="397383" y="2658110"/>
                    <a:pt x="413004" y="2632837"/>
                    <a:pt x="428625" y="2603373"/>
                  </a:cubicBezTo>
                  <a:cubicBezTo>
                    <a:pt x="549402" y="2426462"/>
                    <a:pt x="674116" y="2283206"/>
                    <a:pt x="829945" y="2144268"/>
                  </a:cubicBezTo>
                  <a:cubicBezTo>
                    <a:pt x="907923" y="2076831"/>
                    <a:pt x="978027" y="2022094"/>
                    <a:pt x="1059815" y="1963166"/>
                  </a:cubicBezTo>
                  <a:cubicBezTo>
                    <a:pt x="1106551" y="1933702"/>
                    <a:pt x="1145540" y="1904238"/>
                    <a:pt x="1192276" y="1874647"/>
                  </a:cubicBezTo>
                  <a:cubicBezTo>
                    <a:pt x="1227328" y="1853565"/>
                    <a:pt x="1258570" y="1836674"/>
                    <a:pt x="1289685" y="1815719"/>
                  </a:cubicBezTo>
                  <a:cubicBezTo>
                    <a:pt x="1535176" y="1668272"/>
                    <a:pt x="1780667" y="1579880"/>
                    <a:pt x="2014347" y="1398651"/>
                  </a:cubicBezTo>
                  <a:cubicBezTo>
                    <a:pt x="2018284" y="1394460"/>
                    <a:pt x="2022094" y="1398651"/>
                    <a:pt x="2026031" y="1394460"/>
                  </a:cubicBezTo>
                  <a:cubicBezTo>
                    <a:pt x="2037715" y="1381760"/>
                    <a:pt x="2053336" y="1369187"/>
                    <a:pt x="2065020" y="1356487"/>
                  </a:cubicBezTo>
                  <a:cubicBezTo>
                    <a:pt x="2068957" y="1352296"/>
                    <a:pt x="2072767" y="1356487"/>
                    <a:pt x="2076704" y="1352296"/>
                  </a:cubicBezTo>
                  <a:cubicBezTo>
                    <a:pt x="2146808" y="1280668"/>
                    <a:pt x="2213102" y="1213231"/>
                    <a:pt x="2255901" y="1120648"/>
                  </a:cubicBezTo>
                  <a:cubicBezTo>
                    <a:pt x="2259838" y="1116457"/>
                    <a:pt x="2263648" y="1112266"/>
                    <a:pt x="2267585" y="1107948"/>
                  </a:cubicBezTo>
                  <a:cubicBezTo>
                    <a:pt x="2294890" y="1049020"/>
                    <a:pt x="2322195" y="989965"/>
                    <a:pt x="2333879" y="922655"/>
                  </a:cubicBezTo>
                  <a:cubicBezTo>
                    <a:pt x="2333879" y="918464"/>
                    <a:pt x="2341626" y="909955"/>
                    <a:pt x="2341626" y="905764"/>
                  </a:cubicBezTo>
                  <a:cubicBezTo>
                    <a:pt x="2349373" y="859409"/>
                    <a:pt x="2357247" y="813054"/>
                    <a:pt x="2364994" y="766699"/>
                  </a:cubicBezTo>
                  <a:cubicBezTo>
                    <a:pt x="2368931" y="733044"/>
                    <a:pt x="2368931" y="699262"/>
                    <a:pt x="2372741" y="665607"/>
                  </a:cubicBezTo>
                  <a:cubicBezTo>
                    <a:pt x="2384425" y="488696"/>
                    <a:pt x="2345436" y="315976"/>
                    <a:pt x="2384425" y="139065"/>
                  </a:cubicBezTo>
                  <a:cubicBezTo>
                    <a:pt x="2392172" y="122174"/>
                    <a:pt x="2400046" y="105410"/>
                    <a:pt x="2407793" y="88519"/>
                  </a:cubicBezTo>
                  <a:cubicBezTo>
                    <a:pt x="2415540" y="71628"/>
                    <a:pt x="2431161" y="59055"/>
                    <a:pt x="2442845" y="46355"/>
                  </a:cubicBezTo>
                  <a:cubicBezTo>
                    <a:pt x="2458466" y="33655"/>
                    <a:pt x="2477897" y="25273"/>
                    <a:pt x="2497455" y="16891"/>
                  </a:cubicBezTo>
                  <a:cubicBezTo>
                    <a:pt x="2516886" y="8509"/>
                    <a:pt x="2540254" y="8509"/>
                    <a:pt x="2559812" y="4191"/>
                  </a:cubicBezTo>
                  <a:cubicBezTo>
                    <a:pt x="2602611" y="0"/>
                    <a:pt x="2637790" y="4191"/>
                    <a:pt x="2680589" y="12573"/>
                  </a:cubicBezTo>
                  <a:cubicBezTo>
                    <a:pt x="2785745" y="37846"/>
                    <a:pt x="2883154" y="67310"/>
                    <a:pt x="2976753" y="130556"/>
                  </a:cubicBezTo>
                  <a:cubicBezTo>
                    <a:pt x="2984500" y="134747"/>
                    <a:pt x="2992374" y="134747"/>
                    <a:pt x="3000121" y="138938"/>
                  </a:cubicBezTo>
                  <a:cubicBezTo>
                    <a:pt x="3327400" y="328549"/>
                    <a:pt x="3572891" y="602361"/>
                    <a:pt x="3783330" y="943483"/>
                  </a:cubicBezTo>
                  <a:cubicBezTo>
                    <a:pt x="3787267" y="951865"/>
                    <a:pt x="3787267" y="956183"/>
                    <a:pt x="3791077" y="964565"/>
                  </a:cubicBezTo>
                  <a:cubicBezTo>
                    <a:pt x="4001516" y="1314196"/>
                    <a:pt x="4114419" y="1689100"/>
                    <a:pt x="4149598" y="2089277"/>
                  </a:cubicBezTo>
                  <a:cubicBezTo>
                    <a:pt x="4172966" y="2333625"/>
                    <a:pt x="4169029" y="2561082"/>
                    <a:pt x="4122293" y="2809621"/>
                  </a:cubicBezTo>
                  <a:cubicBezTo>
                    <a:pt x="4114546" y="2843276"/>
                    <a:pt x="4106672" y="2872867"/>
                    <a:pt x="4102862" y="2906522"/>
                  </a:cubicBezTo>
                  <a:cubicBezTo>
                    <a:pt x="4040505" y="3188716"/>
                    <a:pt x="3947033" y="3428873"/>
                    <a:pt x="3795014" y="3677412"/>
                  </a:cubicBezTo>
                  <a:cubicBezTo>
                    <a:pt x="3775583" y="3702685"/>
                    <a:pt x="3759962" y="3727958"/>
                    <a:pt x="3744341" y="3757422"/>
                  </a:cubicBezTo>
                  <a:cubicBezTo>
                    <a:pt x="3491103" y="4128135"/>
                    <a:pt x="3171571" y="4389247"/>
                    <a:pt x="2801493" y="4587240"/>
                  </a:cubicBezTo>
                  <a:cubicBezTo>
                    <a:pt x="2785872" y="4595876"/>
                    <a:pt x="2770251" y="4608449"/>
                    <a:pt x="2754630" y="4616958"/>
                  </a:cubicBezTo>
                  <a:close/>
                </a:path>
              </a:pathLst>
            </a:custGeom>
            <a:solidFill>
              <a:srgbClr val="960000"/>
            </a:solidFill>
            <a:ln w="12700">
              <a:solidFill>
                <a:srgbClr val="000000"/>
              </a:solidFill>
            </a:ln>
          </p:spPr>
        </p:sp>
      </p:grpSp>
      <p:grpSp>
        <p:nvGrpSpPr>
          <p:cNvPr name="Group 6" id="6"/>
          <p:cNvGrpSpPr/>
          <p:nvPr/>
        </p:nvGrpSpPr>
        <p:grpSpPr>
          <a:xfrm rot="-340233">
            <a:off x="13479436" y="-3288442"/>
            <a:ext cx="3522253" cy="5388799"/>
            <a:chOff x="0" y="0"/>
            <a:chExt cx="4154170" cy="6355588"/>
          </a:xfrm>
        </p:grpSpPr>
        <p:sp>
          <p:nvSpPr>
            <p:cNvPr name="Freeform 7" id="7"/>
            <p:cNvSpPr/>
            <p:nvPr/>
          </p:nvSpPr>
          <p:spPr>
            <a:xfrm flipH="false" flipV="false" rot="0">
              <a:off x="-9398" y="-2667"/>
              <a:ext cx="4172966" cy="6361049"/>
            </a:xfrm>
            <a:custGeom>
              <a:avLst/>
              <a:gdLst/>
              <a:ahLst/>
              <a:cxnLst/>
              <a:rect r="r" b="b" t="t" l="l"/>
              <a:pathLst>
                <a:path h="6361049" w="4172966">
                  <a:moveTo>
                    <a:pt x="2754630" y="4616958"/>
                  </a:moveTo>
                  <a:cubicBezTo>
                    <a:pt x="2555875" y="4726432"/>
                    <a:pt x="2349373" y="4810760"/>
                    <a:pt x="2158492" y="4962398"/>
                  </a:cubicBezTo>
                  <a:cubicBezTo>
                    <a:pt x="2154555" y="4966589"/>
                    <a:pt x="2150745" y="4962398"/>
                    <a:pt x="2146808" y="4966589"/>
                  </a:cubicBezTo>
                  <a:cubicBezTo>
                    <a:pt x="2135124" y="4979289"/>
                    <a:pt x="2119503" y="4991862"/>
                    <a:pt x="2107819" y="5004562"/>
                  </a:cubicBezTo>
                  <a:cubicBezTo>
                    <a:pt x="2103882" y="5008753"/>
                    <a:pt x="2100072" y="5004562"/>
                    <a:pt x="2096135" y="5008753"/>
                  </a:cubicBezTo>
                  <a:cubicBezTo>
                    <a:pt x="2026031" y="5080381"/>
                    <a:pt x="1959737" y="5147818"/>
                    <a:pt x="1916938" y="5240401"/>
                  </a:cubicBezTo>
                  <a:cubicBezTo>
                    <a:pt x="1913001" y="5244592"/>
                    <a:pt x="1909191" y="5248783"/>
                    <a:pt x="1905254" y="5253101"/>
                  </a:cubicBezTo>
                  <a:cubicBezTo>
                    <a:pt x="1877949" y="5312029"/>
                    <a:pt x="1850644" y="5371084"/>
                    <a:pt x="1838960" y="5438394"/>
                  </a:cubicBezTo>
                  <a:cubicBezTo>
                    <a:pt x="1838960" y="5442585"/>
                    <a:pt x="1831213" y="5451094"/>
                    <a:pt x="1831213" y="5455285"/>
                  </a:cubicBezTo>
                  <a:cubicBezTo>
                    <a:pt x="1823466" y="5501640"/>
                    <a:pt x="1815592" y="5547995"/>
                    <a:pt x="1807845" y="5594350"/>
                  </a:cubicBezTo>
                  <a:cubicBezTo>
                    <a:pt x="1803908" y="5628005"/>
                    <a:pt x="1803908" y="5661787"/>
                    <a:pt x="1800098" y="5695442"/>
                  </a:cubicBezTo>
                  <a:cubicBezTo>
                    <a:pt x="1788414" y="5872353"/>
                    <a:pt x="1827403" y="6045073"/>
                    <a:pt x="1788414" y="6221984"/>
                  </a:cubicBezTo>
                  <a:cubicBezTo>
                    <a:pt x="1780667" y="6238875"/>
                    <a:pt x="1772793" y="6255639"/>
                    <a:pt x="1765046" y="6272530"/>
                  </a:cubicBezTo>
                  <a:cubicBezTo>
                    <a:pt x="1757299" y="6289421"/>
                    <a:pt x="1741678" y="6301994"/>
                    <a:pt x="1729994" y="6314694"/>
                  </a:cubicBezTo>
                  <a:cubicBezTo>
                    <a:pt x="1714373" y="6327394"/>
                    <a:pt x="1694942" y="6335776"/>
                    <a:pt x="1675384" y="6344158"/>
                  </a:cubicBezTo>
                  <a:cubicBezTo>
                    <a:pt x="1655953" y="6352540"/>
                    <a:pt x="1632585" y="6352540"/>
                    <a:pt x="1613027" y="6356858"/>
                  </a:cubicBezTo>
                  <a:cubicBezTo>
                    <a:pt x="1570228" y="6361049"/>
                    <a:pt x="1535049" y="6356858"/>
                    <a:pt x="1492250" y="6348476"/>
                  </a:cubicBezTo>
                  <a:cubicBezTo>
                    <a:pt x="1387094" y="6323203"/>
                    <a:pt x="1289685" y="6293739"/>
                    <a:pt x="1196086" y="6230493"/>
                  </a:cubicBezTo>
                  <a:cubicBezTo>
                    <a:pt x="1188339" y="6226302"/>
                    <a:pt x="1180465" y="6226302"/>
                    <a:pt x="1172718" y="6222111"/>
                  </a:cubicBezTo>
                  <a:cubicBezTo>
                    <a:pt x="845439" y="6032500"/>
                    <a:pt x="599948" y="5758688"/>
                    <a:pt x="389509" y="5417566"/>
                  </a:cubicBezTo>
                  <a:cubicBezTo>
                    <a:pt x="385572" y="5409184"/>
                    <a:pt x="385572" y="5404866"/>
                    <a:pt x="381762" y="5396484"/>
                  </a:cubicBezTo>
                  <a:cubicBezTo>
                    <a:pt x="171450" y="5046599"/>
                    <a:pt x="58420" y="4671695"/>
                    <a:pt x="23368" y="4271518"/>
                  </a:cubicBezTo>
                  <a:cubicBezTo>
                    <a:pt x="0" y="4027170"/>
                    <a:pt x="3937" y="3799713"/>
                    <a:pt x="50673" y="3551174"/>
                  </a:cubicBezTo>
                  <a:cubicBezTo>
                    <a:pt x="58420" y="3517519"/>
                    <a:pt x="66294" y="3487928"/>
                    <a:pt x="70104" y="3454273"/>
                  </a:cubicBezTo>
                  <a:cubicBezTo>
                    <a:pt x="132461" y="3172079"/>
                    <a:pt x="225933" y="2931922"/>
                    <a:pt x="377952" y="2683383"/>
                  </a:cubicBezTo>
                  <a:cubicBezTo>
                    <a:pt x="397383" y="2658110"/>
                    <a:pt x="413004" y="2632837"/>
                    <a:pt x="428625" y="2603373"/>
                  </a:cubicBezTo>
                  <a:cubicBezTo>
                    <a:pt x="549402" y="2426462"/>
                    <a:pt x="674116" y="2283206"/>
                    <a:pt x="829945" y="2144268"/>
                  </a:cubicBezTo>
                  <a:cubicBezTo>
                    <a:pt x="907923" y="2076831"/>
                    <a:pt x="978027" y="2022094"/>
                    <a:pt x="1059815" y="1963166"/>
                  </a:cubicBezTo>
                  <a:cubicBezTo>
                    <a:pt x="1106551" y="1933702"/>
                    <a:pt x="1145540" y="1904238"/>
                    <a:pt x="1192276" y="1874647"/>
                  </a:cubicBezTo>
                  <a:cubicBezTo>
                    <a:pt x="1227328" y="1853565"/>
                    <a:pt x="1258570" y="1836674"/>
                    <a:pt x="1289685" y="1815719"/>
                  </a:cubicBezTo>
                  <a:cubicBezTo>
                    <a:pt x="1535176" y="1668272"/>
                    <a:pt x="1780667" y="1579880"/>
                    <a:pt x="2014347" y="1398651"/>
                  </a:cubicBezTo>
                  <a:cubicBezTo>
                    <a:pt x="2018284" y="1394460"/>
                    <a:pt x="2022094" y="1398651"/>
                    <a:pt x="2026031" y="1394460"/>
                  </a:cubicBezTo>
                  <a:cubicBezTo>
                    <a:pt x="2037715" y="1381760"/>
                    <a:pt x="2053336" y="1369187"/>
                    <a:pt x="2065020" y="1356487"/>
                  </a:cubicBezTo>
                  <a:cubicBezTo>
                    <a:pt x="2068957" y="1352296"/>
                    <a:pt x="2072767" y="1356487"/>
                    <a:pt x="2076704" y="1352296"/>
                  </a:cubicBezTo>
                  <a:cubicBezTo>
                    <a:pt x="2146808" y="1280668"/>
                    <a:pt x="2213102" y="1213231"/>
                    <a:pt x="2255901" y="1120648"/>
                  </a:cubicBezTo>
                  <a:cubicBezTo>
                    <a:pt x="2259838" y="1116457"/>
                    <a:pt x="2263648" y="1112266"/>
                    <a:pt x="2267585" y="1107948"/>
                  </a:cubicBezTo>
                  <a:cubicBezTo>
                    <a:pt x="2294890" y="1049020"/>
                    <a:pt x="2322195" y="989965"/>
                    <a:pt x="2333879" y="922655"/>
                  </a:cubicBezTo>
                  <a:cubicBezTo>
                    <a:pt x="2333879" y="918464"/>
                    <a:pt x="2341626" y="909955"/>
                    <a:pt x="2341626" y="905764"/>
                  </a:cubicBezTo>
                  <a:cubicBezTo>
                    <a:pt x="2349373" y="859409"/>
                    <a:pt x="2357247" y="813054"/>
                    <a:pt x="2364994" y="766699"/>
                  </a:cubicBezTo>
                  <a:cubicBezTo>
                    <a:pt x="2368931" y="733044"/>
                    <a:pt x="2368931" y="699262"/>
                    <a:pt x="2372741" y="665607"/>
                  </a:cubicBezTo>
                  <a:cubicBezTo>
                    <a:pt x="2384425" y="488696"/>
                    <a:pt x="2345436" y="315976"/>
                    <a:pt x="2384425" y="139065"/>
                  </a:cubicBezTo>
                  <a:cubicBezTo>
                    <a:pt x="2392172" y="122174"/>
                    <a:pt x="2400046" y="105410"/>
                    <a:pt x="2407793" y="88519"/>
                  </a:cubicBezTo>
                  <a:cubicBezTo>
                    <a:pt x="2415540" y="71628"/>
                    <a:pt x="2431161" y="59055"/>
                    <a:pt x="2442845" y="46355"/>
                  </a:cubicBezTo>
                  <a:cubicBezTo>
                    <a:pt x="2458466" y="33655"/>
                    <a:pt x="2477897" y="25273"/>
                    <a:pt x="2497455" y="16891"/>
                  </a:cubicBezTo>
                  <a:cubicBezTo>
                    <a:pt x="2516886" y="8509"/>
                    <a:pt x="2540254" y="8509"/>
                    <a:pt x="2559812" y="4191"/>
                  </a:cubicBezTo>
                  <a:cubicBezTo>
                    <a:pt x="2602611" y="0"/>
                    <a:pt x="2637790" y="4191"/>
                    <a:pt x="2680589" y="12573"/>
                  </a:cubicBezTo>
                  <a:cubicBezTo>
                    <a:pt x="2785745" y="37846"/>
                    <a:pt x="2883154" y="67310"/>
                    <a:pt x="2976753" y="130556"/>
                  </a:cubicBezTo>
                  <a:cubicBezTo>
                    <a:pt x="2984500" y="134747"/>
                    <a:pt x="2992374" y="134747"/>
                    <a:pt x="3000121" y="138938"/>
                  </a:cubicBezTo>
                  <a:cubicBezTo>
                    <a:pt x="3327400" y="328549"/>
                    <a:pt x="3572891" y="602361"/>
                    <a:pt x="3783330" y="943483"/>
                  </a:cubicBezTo>
                  <a:cubicBezTo>
                    <a:pt x="3787267" y="951865"/>
                    <a:pt x="3787267" y="956183"/>
                    <a:pt x="3791077" y="964565"/>
                  </a:cubicBezTo>
                  <a:cubicBezTo>
                    <a:pt x="4001516" y="1314196"/>
                    <a:pt x="4114419" y="1689100"/>
                    <a:pt x="4149598" y="2089277"/>
                  </a:cubicBezTo>
                  <a:cubicBezTo>
                    <a:pt x="4172966" y="2333625"/>
                    <a:pt x="4169029" y="2561082"/>
                    <a:pt x="4122293" y="2809621"/>
                  </a:cubicBezTo>
                  <a:cubicBezTo>
                    <a:pt x="4114546" y="2843276"/>
                    <a:pt x="4106672" y="2872867"/>
                    <a:pt x="4102862" y="2906522"/>
                  </a:cubicBezTo>
                  <a:cubicBezTo>
                    <a:pt x="4040505" y="3188716"/>
                    <a:pt x="3947033" y="3428873"/>
                    <a:pt x="3795014" y="3677412"/>
                  </a:cubicBezTo>
                  <a:cubicBezTo>
                    <a:pt x="3775583" y="3702685"/>
                    <a:pt x="3759962" y="3727958"/>
                    <a:pt x="3744341" y="3757422"/>
                  </a:cubicBezTo>
                  <a:cubicBezTo>
                    <a:pt x="3491103" y="4128135"/>
                    <a:pt x="3171571" y="4389247"/>
                    <a:pt x="2801493" y="4587240"/>
                  </a:cubicBezTo>
                  <a:cubicBezTo>
                    <a:pt x="2785872" y="4595876"/>
                    <a:pt x="2770251" y="4608449"/>
                    <a:pt x="2754630" y="4616958"/>
                  </a:cubicBezTo>
                  <a:close/>
                </a:path>
              </a:pathLst>
            </a:custGeom>
            <a:solidFill>
              <a:srgbClr val="CD0A0A"/>
            </a:solidFill>
            <a:ln w="12700">
              <a:solidFill>
                <a:srgbClr val="000000"/>
              </a:solidFill>
            </a:ln>
          </p:spPr>
        </p:sp>
      </p:grpSp>
      <p:sp>
        <p:nvSpPr>
          <p:cNvPr name="TextBox 8" id="8"/>
          <p:cNvSpPr txBox="true"/>
          <p:nvPr/>
        </p:nvSpPr>
        <p:spPr>
          <a:xfrm rot="0">
            <a:off x="1028700" y="2555931"/>
            <a:ext cx="10069714" cy="1939068"/>
          </a:xfrm>
          <a:prstGeom prst="rect">
            <a:avLst/>
          </a:prstGeom>
        </p:spPr>
        <p:txBody>
          <a:bodyPr anchor="t" rtlCol="false" tIns="0" lIns="0" bIns="0" rIns="0">
            <a:spAutoFit/>
          </a:bodyPr>
          <a:lstStyle/>
          <a:p>
            <a:pPr algn="just" marL="687397" indent="-343699" lvl="1">
              <a:lnSpc>
                <a:spcPts val="3820"/>
              </a:lnSpc>
              <a:buFont typeface="Arial"/>
              <a:buChar char="•"/>
            </a:pPr>
            <a:r>
              <a:rPr lang="en-US" b="true" sz="3183">
                <a:solidFill>
                  <a:srgbClr val="000000"/>
                </a:solidFill>
                <a:latin typeface="Poppins Medium"/>
                <a:ea typeface="Poppins Medium"/>
                <a:cs typeface="Poppins Medium"/>
                <a:sym typeface="Poppins Medium"/>
              </a:rPr>
              <a:t>P</a:t>
            </a:r>
            <a:r>
              <a:rPr lang="en-US" b="true" sz="3183">
                <a:solidFill>
                  <a:srgbClr val="000000"/>
                </a:solidFill>
                <a:latin typeface="Poppins Medium"/>
                <a:ea typeface="Poppins Medium"/>
                <a:cs typeface="Poppins Medium"/>
                <a:sym typeface="Poppins Medium"/>
              </a:rPr>
              <a:t>re- and post-2021 differences in data coverage.</a:t>
            </a:r>
          </a:p>
          <a:p>
            <a:pPr algn="just" marL="687397" indent="-343699" lvl="1">
              <a:lnSpc>
                <a:spcPts val="3820"/>
              </a:lnSpc>
              <a:buFont typeface="Arial"/>
              <a:buChar char="•"/>
            </a:pPr>
            <a:r>
              <a:rPr lang="en-US" b="true" sz="3183">
                <a:solidFill>
                  <a:srgbClr val="000000"/>
                </a:solidFill>
                <a:latin typeface="Poppins Medium"/>
                <a:ea typeface="Poppins Medium"/>
                <a:cs typeface="Poppins Medium"/>
                <a:sym typeface="Poppins Medium"/>
              </a:rPr>
              <a:t>Lack of sector segmentation (residential, commercial, industrial).</a:t>
            </a:r>
          </a:p>
        </p:txBody>
      </p:sp>
      <p:sp>
        <p:nvSpPr>
          <p:cNvPr name="TextBox 9" id="9"/>
          <p:cNvSpPr txBox="true"/>
          <p:nvPr/>
        </p:nvSpPr>
        <p:spPr>
          <a:xfrm rot="0">
            <a:off x="1028700" y="1359486"/>
            <a:ext cx="7042060" cy="901700"/>
          </a:xfrm>
          <a:prstGeom prst="rect">
            <a:avLst/>
          </a:prstGeom>
        </p:spPr>
        <p:txBody>
          <a:bodyPr anchor="t" rtlCol="false" tIns="0" lIns="0" bIns="0" rIns="0">
            <a:spAutoFit/>
          </a:bodyPr>
          <a:lstStyle/>
          <a:p>
            <a:pPr algn="l">
              <a:lnSpc>
                <a:spcPts val="7000"/>
              </a:lnSpc>
              <a:spcBef>
                <a:spcPct val="0"/>
              </a:spcBef>
            </a:pPr>
            <a:r>
              <a:rPr lang="en-US" b="true" sz="5000">
                <a:solidFill>
                  <a:srgbClr val="960000"/>
                </a:solidFill>
                <a:latin typeface="Poppins Ultra-Bold"/>
                <a:ea typeface="Poppins Ultra-Bold"/>
                <a:cs typeface="Poppins Ultra-Bold"/>
                <a:sym typeface="Poppins Ultra-Bold"/>
              </a:rPr>
              <a:t>Data Gaps:</a:t>
            </a:r>
          </a:p>
        </p:txBody>
      </p:sp>
      <p:sp>
        <p:nvSpPr>
          <p:cNvPr name="TextBox 10" id="10"/>
          <p:cNvSpPr txBox="true"/>
          <p:nvPr/>
        </p:nvSpPr>
        <p:spPr>
          <a:xfrm rot="0">
            <a:off x="1028700" y="5000625"/>
            <a:ext cx="10991566" cy="901700"/>
          </a:xfrm>
          <a:prstGeom prst="rect">
            <a:avLst/>
          </a:prstGeom>
        </p:spPr>
        <p:txBody>
          <a:bodyPr anchor="t" rtlCol="false" tIns="0" lIns="0" bIns="0" rIns="0">
            <a:spAutoFit/>
          </a:bodyPr>
          <a:lstStyle/>
          <a:p>
            <a:pPr algn="l">
              <a:lnSpc>
                <a:spcPts val="7000"/>
              </a:lnSpc>
              <a:spcBef>
                <a:spcPct val="0"/>
              </a:spcBef>
            </a:pPr>
            <a:r>
              <a:rPr lang="en-US" b="true" sz="5000">
                <a:solidFill>
                  <a:srgbClr val="960000"/>
                </a:solidFill>
                <a:latin typeface="Poppins Ultra-Bold"/>
                <a:ea typeface="Poppins Ultra-Bold"/>
                <a:cs typeface="Poppins Ultra-Bold"/>
                <a:sym typeface="Poppins Ultra-Bold"/>
              </a:rPr>
              <a:t>No external influences captured:</a:t>
            </a:r>
          </a:p>
        </p:txBody>
      </p:sp>
      <p:sp>
        <p:nvSpPr>
          <p:cNvPr name="TextBox 11" id="11"/>
          <p:cNvSpPr txBox="true"/>
          <p:nvPr/>
        </p:nvSpPr>
        <p:spPr>
          <a:xfrm rot="0">
            <a:off x="1028700" y="6342717"/>
            <a:ext cx="10069714" cy="983821"/>
          </a:xfrm>
          <a:prstGeom prst="rect">
            <a:avLst/>
          </a:prstGeom>
        </p:spPr>
        <p:txBody>
          <a:bodyPr anchor="t" rtlCol="false" tIns="0" lIns="0" bIns="0" rIns="0">
            <a:spAutoFit/>
          </a:bodyPr>
          <a:lstStyle/>
          <a:p>
            <a:pPr algn="just" marL="687397" indent="-343699" lvl="1">
              <a:lnSpc>
                <a:spcPts val="3820"/>
              </a:lnSpc>
              <a:buFont typeface="Arial"/>
              <a:buChar char="•"/>
            </a:pPr>
            <a:r>
              <a:rPr lang="en-US" b="true" sz="3183">
                <a:solidFill>
                  <a:srgbClr val="000000"/>
                </a:solidFill>
                <a:latin typeface="Poppins Medium"/>
                <a:ea typeface="Poppins Medium"/>
                <a:cs typeface="Poppins Medium"/>
                <a:sym typeface="Poppins Medium"/>
              </a:rPr>
              <a:t>Weather, economic activities, and events aren’t accounted for.</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8314843" y="5691115"/>
            <a:ext cx="9973157" cy="4595885"/>
            <a:chOff x="0" y="0"/>
            <a:chExt cx="13297542" cy="6127847"/>
          </a:xfrm>
        </p:grpSpPr>
        <p:pic>
          <p:nvPicPr>
            <p:cNvPr name="Picture 3" id="3"/>
            <p:cNvPicPr>
              <a:picLocks noChangeAspect="true"/>
            </p:cNvPicPr>
            <p:nvPr/>
          </p:nvPicPr>
          <p:blipFill>
            <a:blip r:embed="rId2"/>
            <a:srcRect l="0" t="15448" r="0" b="15448"/>
            <a:stretch>
              <a:fillRect/>
            </a:stretch>
          </p:blipFill>
          <p:spPr>
            <a:xfrm flipH="false" flipV="false">
              <a:off x="0" y="0"/>
              <a:ext cx="13297542" cy="6127847"/>
            </a:xfrm>
            <a:prstGeom prst="rect">
              <a:avLst/>
            </a:prstGeom>
          </p:spPr>
        </p:pic>
      </p:grpSp>
      <p:grpSp>
        <p:nvGrpSpPr>
          <p:cNvPr name="Group 4" id="4"/>
          <p:cNvGrpSpPr/>
          <p:nvPr/>
        </p:nvGrpSpPr>
        <p:grpSpPr>
          <a:xfrm rot="0">
            <a:off x="0" y="0"/>
            <a:ext cx="8580100" cy="10553345"/>
            <a:chOff x="0" y="0"/>
            <a:chExt cx="2259779" cy="2779482"/>
          </a:xfrm>
        </p:grpSpPr>
        <p:sp>
          <p:nvSpPr>
            <p:cNvPr name="Freeform 5" id="5"/>
            <p:cNvSpPr/>
            <p:nvPr/>
          </p:nvSpPr>
          <p:spPr>
            <a:xfrm flipH="false" flipV="false" rot="0">
              <a:off x="0" y="0"/>
              <a:ext cx="2259780" cy="2779482"/>
            </a:xfrm>
            <a:custGeom>
              <a:avLst/>
              <a:gdLst/>
              <a:ahLst/>
              <a:cxnLst/>
              <a:rect r="r" b="b" t="t" l="l"/>
              <a:pathLst>
                <a:path h="2779482" w="2259780">
                  <a:moveTo>
                    <a:pt x="0" y="0"/>
                  </a:moveTo>
                  <a:lnTo>
                    <a:pt x="2259780" y="0"/>
                  </a:lnTo>
                  <a:lnTo>
                    <a:pt x="2259780" y="2779482"/>
                  </a:lnTo>
                  <a:lnTo>
                    <a:pt x="0" y="2779482"/>
                  </a:lnTo>
                  <a:close/>
                </a:path>
              </a:pathLst>
            </a:custGeom>
            <a:solidFill>
              <a:srgbClr val="960000"/>
            </a:solidFill>
          </p:spPr>
        </p:sp>
        <p:sp>
          <p:nvSpPr>
            <p:cNvPr name="TextBox 6" id="6"/>
            <p:cNvSpPr txBox="true"/>
            <p:nvPr/>
          </p:nvSpPr>
          <p:spPr>
            <a:xfrm>
              <a:off x="0" y="-57150"/>
              <a:ext cx="2259779" cy="2836632"/>
            </a:xfrm>
            <a:prstGeom prst="rect">
              <a:avLst/>
            </a:prstGeom>
          </p:spPr>
          <p:txBody>
            <a:bodyPr anchor="ctr" rtlCol="false" tIns="50800" lIns="50800" bIns="50800" rIns="50800"/>
            <a:lstStyle/>
            <a:p>
              <a:pPr algn="ctr">
                <a:lnSpc>
                  <a:spcPts val="3262"/>
                </a:lnSpc>
              </a:pPr>
            </a:p>
          </p:txBody>
        </p:sp>
      </p:grpSp>
      <p:sp>
        <p:nvSpPr>
          <p:cNvPr name="TextBox 7" id="7"/>
          <p:cNvSpPr txBox="true"/>
          <p:nvPr/>
        </p:nvSpPr>
        <p:spPr>
          <a:xfrm rot="0">
            <a:off x="9707963" y="261673"/>
            <a:ext cx="7697592" cy="5219700"/>
          </a:xfrm>
          <a:prstGeom prst="rect">
            <a:avLst/>
          </a:prstGeom>
        </p:spPr>
        <p:txBody>
          <a:bodyPr anchor="t" rtlCol="false" tIns="0" lIns="0" bIns="0" rIns="0">
            <a:spAutoFit/>
          </a:bodyPr>
          <a:lstStyle/>
          <a:p>
            <a:pPr algn="ctr">
              <a:lnSpc>
                <a:spcPts val="10176"/>
              </a:lnSpc>
            </a:pPr>
            <a:r>
              <a:rPr lang="en-US" b="true" sz="8480">
                <a:solidFill>
                  <a:srgbClr val="960000"/>
                </a:solidFill>
                <a:latin typeface="Poppins Ultra-Bold"/>
                <a:ea typeface="Poppins Ultra-Bold"/>
                <a:cs typeface="Poppins Ultra-Bold"/>
                <a:sym typeface="Poppins Ultra-Bold"/>
              </a:rPr>
              <a:t>Key Questions Explored in the Study</a:t>
            </a:r>
          </a:p>
        </p:txBody>
      </p:sp>
      <p:sp>
        <p:nvSpPr>
          <p:cNvPr name="TextBox 8" id="8"/>
          <p:cNvSpPr txBox="true"/>
          <p:nvPr/>
        </p:nvSpPr>
        <p:spPr>
          <a:xfrm rot="0">
            <a:off x="446003" y="1746377"/>
            <a:ext cx="7688094" cy="6974867"/>
          </a:xfrm>
          <a:prstGeom prst="rect">
            <a:avLst/>
          </a:prstGeom>
        </p:spPr>
        <p:txBody>
          <a:bodyPr anchor="t" rtlCol="false" tIns="0" lIns="0" bIns="0" rIns="0">
            <a:spAutoFit/>
          </a:bodyPr>
          <a:lstStyle/>
          <a:p>
            <a:pPr algn="l">
              <a:lnSpc>
                <a:spcPts val="4583"/>
              </a:lnSpc>
            </a:pPr>
            <a:r>
              <a:rPr lang="en-US" sz="3273" b="true">
                <a:solidFill>
                  <a:srgbClr val="FFFFFF"/>
                </a:solidFill>
                <a:latin typeface="Poppins Medium"/>
                <a:ea typeface="Poppins Medium"/>
                <a:cs typeface="Poppins Medium"/>
                <a:sym typeface="Poppins Medium"/>
              </a:rPr>
              <a:t>Energy Consumption Patterns </a:t>
            </a:r>
          </a:p>
          <a:p>
            <a:pPr algn="l">
              <a:lnSpc>
                <a:spcPts val="4583"/>
              </a:lnSpc>
            </a:pPr>
            <a:r>
              <a:rPr lang="en-US" sz="3273" b="true">
                <a:solidFill>
                  <a:srgbClr val="FFFFFF"/>
                </a:solidFill>
                <a:latin typeface="Poppins Medium"/>
                <a:ea typeface="Poppins Medium"/>
                <a:cs typeface="Poppins Medium"/>
                <a:sym typeface="Poppins Medium"/>
              </a:rPr>
              <a:t>(Jan 2005– Aug 2021):</a:t>
            </a:r>
          </a:p>
          <a:p>
            <a:pPr algn="l">
              <a:lnSpc>
                <a:spcPts val="4583"/>
              </a:lnSpc>
            </a:pPr>
          </a:p>
          <a:p>
            <a:pPr algn="l" marL="1413686" indent="-471229" lvl="2">
              <a:lnSpc>
                <a:spcPts val="4583"/>
              </a:lnSpc>
              <a:buFont typeface="Arial"/>
              <a:buChar char="⚬"/>
            </a:pPr>
            <a:r>
              <a:rPr lang="en-US" b="true" sz="3273">
                <a:solidFill>
                  <a:srgbClr val="FFFFFF"/>
                </a:solidFill>
                <a:latin typeface="Poppins Medium"/>
                <a:ea typeface="Poppins Medium"/>
                <a:cs typeface="Poppins Medium"/>
                <a:sym typeface="Poppins Medium"/>
              </a:rPr>
              <a:t>What are the peak and off-peak hours for energy consumption in Catalunya from Jan 2005 to Sept 2021?</a:t>
            </a:r>
          </a:p>
          <a:p>
            <a:pPr algn="l">
              <a:lnSpc>
                <a:spcPts val="4583"/>
              </a:lnSpc>
            </a:pPr>
          </a:p>
          <a:p>
            <a:pPr algn="l" marL="1413686" indent="-471229" lvl="2">
              <a:lnSpc>
                <a:spcPts val="4583"/>
              </a:lnSpc>
              <a:spcBef>
                <a:spcPct val="0"/>
              </a:spcBef>
              <a:buFont typeface="Arial"/>
              <a:buChar char="⚬"/>
            </a:pPr>
            <a:r>
              <a:rPr lang="en-US" b="true" sz="3273">
                <a:solidFill>
                  <a:srgbClr val="FFFFFF"/>
                </a:solidFill>
                <a:latin typeface="Poppins Medium"/>
                <a:ea typeface="Poppins Medium"/>
                <a:cs typeface="Poppins Medium"/>
                <a:sym typeface="Poppins Medium"/>
              </a:rPr>
              <a:t>How does energy consumption differ across the days of the week during this period?</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8314843" y="5691115"/>
            <a:ext cx="9973157" cy="4595885"/>
            <a:chOff x="0" y="0"/>
            <a:chExt cx="13297542" cy="6127847"/>
          </a:xfrm>
        </p:grpSpPr>
        <p:pic>
          <p:nvPicPr>
            <p:cNvPr name="Picture 3" id="3"/>
            <p:cNvPicPr>
              <a:picLocks noChangeAspect="true"/>
            </p:cNvPicPr>
            <p:nvPr/>
          </p:nvPicPr>
          <p:blipFill>
            <a:blip r:embed="rId2"/>
            <a:srcRect l="0" t="15448" r="0" b="15448"/>
            <a:stretch>
              <a:fillRect/>
            </a:stretch>
          </p:blipFill>
          <p:spPr>
            <a:xfrm flipH="false" flipV="false">
              <a:off x="0" y="0"/>
              <a:ext cx="13297542" cy="6127847"/>
            </a:xfrm>
            <a:prstGeom prst="rect">
              <a:avLst/>
            </a:prstGeom>
          </p:spPr>
        </p:pic>
      </p:grpSp>
      <p:grpSp>
        <p:nvGrpSpPr>
          <p:cNvPr name="Group 4" id="4"/>
          <p:cNvGrpSpPr/>
          <p:nvPr/>
        </p:nvGrpSpPr>
        <p:grpSpPr>
          <a:xfrm rot="0">
            <a:off x="0" y="0"/>
            <a:ext cx="8580100" cy="10553345"/>
            <a:chOff x="0" y="0"/>
            <a:chExt cx="2259779" cy="2779482"/>
          </a:xfrm>
        </p:grpSpPr>
        <p:sp>
          <p:nvSpPr>
            <p:cNvPr name="Freeform 5" id="5"/>
            <p:cNvSpPr/>
            <p:nvPr/>
          </p:nvSpPr>
          <p:spPr>
            <a:xfrm flipH="false" flipV="false" rot="0">
              <a:off x="0" y="0"/>
              <a:ext cx="2259780" cy="2779482"/>
            </a:xfrm>
            <a:custGeom>
              <a:avLst/>
              <a:gdLst/>
              <a:ahLst/>
              <a:cxnLst/>
              <a:rect r="r" b="b" t="t" l="l"/>
              <a:pathLst>
                <a:path h="2779482" w="2259780">
                  <a:moveTo>
                    <a:pt x="0" y="0"/>
                  </a:moveTo>
                  <a:lnTo>
                    <a:pt x="2259780" y="0"/>
                  </a:lnTo>
                  <a:lnTo>
                    <a:pt x="2259780" y="2779482"/>
                  </a:lnTo>
                  <a:lnTo>
                    <a:pt x="0" y="2779482"/>
                  </a:lnTo>
                  <a:close/>
                </a:path>
              </a:pathLst>
            </a:custGeom>
            <a:solidFill>
              <a:srgbClr val="960000"/>
            </a:solidFill>
          </p:spPr>
        </p:sp>
        <p:sp>
          <p:nvSpPr>
            <p:cNvPr name="TextBox 6" id="6"/>
            <p:cNvSpPr txBox="true"/>
            <p:nvPr/>
          </p:nvSpPr>
          <p:spPr>
            <a:xfrm>
              <a:off x="0" y="-57150"/>
              <a:ext cx="2259779" cy="2836632"/>
            </a:xfrm>
            <a:prstGeom prst="rect">
              <a:avLst/>
            </a:prstGeom>
          </p:spPr>
          <p:txBody>
            <a:bodyPr anchor="ctr" rtlCol="false" tIns="50800" lIns="50800" bIns="50800" rIns="50800"/>
            <a:lstStyle/>
            <a:p>
              <a:pPr algn="ctr">
                <a:lnSpc>
                  <a:spcPts val="3262"/>
                </a:lnSpc>
              </a:pPr>
            </a:p>
          </p:txBody>
        </p:sp>
      </p:grpSp>
      <p:sp>
        <p:nvSpPr>
          <p:cNvPr name="TextBox 7" id="7"/>
          <p:cNvSpPr txBox="true"/>
          <p:nvPr/>
        </p:nvSpPr>
        <p:spPr>
          <a:xfrm rot="0">
            <a:off x="9707963" y="261673"/>
            <a:ext cx="7697592" cy="5219700"/>
          </a:xfrm>
          <a:prstGeom prst="rect">
            <a:avLst/>
          </a:prstGeom>
        </p:spPr>
        <p:txBody>
          <a:bodyPr anchor="t" rtlCol="false" tIns="0" lIns="0" bIns="0" rIns="0">
            <a:spAutoFit/>
          </a:bodyPr>
          <a:lstStyle/>
          <a:p>
            <a:pPr algn="ctr">
              <a:lnSpc>
                <a:spcPts val="10176"/>
              </a:lnSpc>
            </a:pPr>
            <a:r>
              <a:rPr lang="en-US" b="true" sz="8480">
                <a:solidFill>
                  <a:srgbClr val="960000"/>
                </a:solidFill>
                <a:latin typeface="Poppins Ultra-Bold"/>
                <a:ea typeface="Poppins Ultra-Bold"/>
                <a:cs typeface="Poppins Ultra-Bold"/>
                <a:sym typeface="Poppins Ultra-Bold"/>
              </a:rPr>
              <a:t>Key Questions Explored in the Study</a:t>
            </a:r>
          </a:p>
        </p:txBody>
      </p:sp>
      <p:sp>
        <p:nvSpPr>
          <p:cNvPr name="TextBox 8" id="8"/>
          <p:cNvSpPr txBox="true"/>
          <p:nvPr/>
        </p:nvSpPr>
        <p:spPr>
          <a:xfrm rot="0">
            <a:off x="446003" y="1903717"/>
            <a:ext cx="7688094" cy="6393842"/>
          </a:xfrm>
          <a:prstGeom prst="rect">
            <a:avLst/>
          </a:prstGeom>
        </p:spPr>
        <p:txBody>
          <a:bodyPr anchor="t" rtlCol="false" tIns="0" lIns="0" bIns="0" rIns="0">
            <a:spAutoFit/>
          </a:bodyPr>
          <a:lstStyle/>
          <a:p>
            <a:pPr algn="l">
              <a:lnSpc>
                <a:spcPts val="4583"/>
              </a:lnSpc>
            </a:pPr>
            <a:r>
              <a:rPr lang="en-US" sz="3273" b="true">
                <a:solidFill>
                  <a:srgbClr val="FFFFFF"/>
                </a:solidFill>
                <a:latin typeface="Poppins Medium"/>
                <a:ea typeface="Poppins Medium"/>
                <a:cs typeface="Poppins Medium"/>
                <a:sym typeface="Poppins Medium"/>
              </a:rPr>
              <a:t>Energy Consumption Patterns </a:t>
            </a:r>
          </a:p>
          <a:p>
            <a:pPr algn="l">
              <a:lnSpc>
                <a:spcPts val="4583"/>
              </a:lnSpc>
            </a:pPr>
            <a:r>
              <a:rPr lang="en-US" sz="3273" b="true">
                <a:solidFill>
                  <a:srgbClr val="FFFFFF"/>
                </a:solidFill>
                <a:latin typeface="Poppins Medium"/>
                <a:ea typeface="Poppins Medium"/>
                <a:cs typeface="Poppins Medium"/>
                <a:sym typeface="Poppins Medium"/>
              </a:rPr>
              <a:t>(Sept 2021– Sept 2024):</a:t>
            </a:r>
          </a:p>
          <a:p>
            <a:pPr algn="l">
              <a:lnSpc>
                <a:spcPts val="4583"/>
              </a:lnSpc>
            </a:pPr>
          </a:p>
          <a:p>
            <a:pPr algn="l" marL="1413686" indent="-471229" lvl="2">
              <a:lnSpc>
                <a:spcPts val="4583"/>
              </a:lnSpc>
              <a:buFont typeface="Arial"/>
              <a:buChar char="⚬"/>
            </a:pPr>
            <a:r>
              <a:rPr lang="en-US" b="true" sz="3273">
                <a:solidFill>
                  <a:srgbClr val="FFFFFF"/>
                </a:solidFill>
                <a:latin typeface="Poppins Medium"/>
                <a:ea typeface="Poppins Medium"/>
                <a:cs typeface="Poppins Medium"/>
                <a:sym typeface="Poppins Medium"/>
              </a:rPr>
              <a:t>What are the peak and off-peak hours for energy consumption in Catalunya from Sept 2021 to Sept 2024?</a:t>
            </a:r>
          </a:p>
          <a:p>
            <a:pPr algn="l">
              <a:lnSpc>
                <a:spcPts val="4583"/>
              </a:lnSpc>
            </a:pPr>
          </a:p>
          <a:p>
            <a:pPr algn="l" marL="1413686" indent="-471229" lvl="2">
              <a:lnSpc>
                <a:spcPts val="4583"/>
              </a:lnSpc>
              <a:spcBef>
                <a:spcPct val="0"/>
              </a:spcBef>
              <a:buFont typeface="Arial"/>
              <a:buChar char="⚬"/>
            </a:pPr>
            <a:r>
              <a:rPr lang="en-US" b="true" sz="3273">
                <a:solidFill>
                  <a:srgbClr val="FFFFFF"/>
                </a:solidFill>
                <a:latin typeface="Poppins Medium"/>
                <a:ea typeface="Poppins Medium"/>
                <a:cs typeface="Poppins Medium"/>
                <a:sym typeface="Poppins Medium"/>
              </a:rPr>
              <a:t>How does energy consumption vary by day of the week during this period?</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8314843" y="5691115"/>
            <a:ext cx="9973157" cy="4595885"/>
            <a:chOff x="0" y="0"/>
            <a:chExt cx="13297542" cy="6127847"/>
          </a:xfrm>
        </p:grpSpPr>
        <p:pic>
          <p:nvPicPr>
            <p:cNvPr name="Picture 3" id="3"/>
            <p:cNvPicPr>
              <a:picLocks noChangeAspect="true"/>
            </p:cNvPicPr>
            <p:nvPr/>
          </p:nvPicPr>
          <p:blipFill>
            <a:blip r:embed="rId2"/>
            <a:srcRect l="0" t="15448" r="0" b="15448"/>
            <a:stretch>
              <a:fillRect/>
            </a:stretch>
          </p:blipFill>
          <p:spPr>
            <a:xfrm flipH="false" flipV="false">
              <a:off x="0" y="0"/>
              <a:ext cx="13297542" cy="6127847"/>
            </a:xfrm>
            <a:prstGeom prst="rect">
              <a:avLst/>
            </a:prstGeom>
          </p:spPr>
        </p:pic>
      </p:grpSp>
      <p:grpSp>
        <p:nvGrpSpPr>
          <p:cNvPr name="Group 4" id="4"/>
          <p:cNvGrpSpPr/>
          <p:nvPr/>
        </p:nvGrpSpPr>
        <p:grpSpPr>
          <a:xfrm rot="0">
            <a:off x="0" y="0"/>
            <a:ext cx="8580100" cy="10553345"/>
            <a:chOff x="0" y="0"/>
            <a:chExt cx="2259779" cy="2779482"/>
          </a:xfrm>
        </p:grpSpPr>
        <p:sp>
          <p:nvSpPr>
            <p:cNvPr name="Freeform 5" id="5"/>
            <p:cNvSpPr/>
            <p:nvPr/>
          </p:nvSpPr>
          <p:spPr>
            <a:xfrm flipH="false" flipV="false" rot="0">
              <a:off x="0" y="0"/>
              <a:ext cx="2259780" cy="2779482"/>
            </a:xfrm>
            <a:custGeom>
              <a:avLst/>
              <a:gdLst/>
              <a:ahLst/>
              <a:cxnLst/>
              <a:rect r="r" b="b" t="t" l="l"/>
              <a:pathLst>
                <a:path h="2779482" w="2259780">
                  <a:moveTo>
                    <a:pt x="0" y="0"/>
                  </a:moveTo>
                  <a:lnTo>
                    <a:pt x="2259780" y="0"/>
                  </a:lnTo>
                  <a:lnTo>
                    <a:pt x="2259780" y="2779482"/>
                  </a:lnTo>
                  <a:lnTo>
                    <a:pt x="0" y="2779482"/>
                  </a:lnTo>
                  <a:close/>
                </a:path>
              </a:pathLst>
            </a:custGeom>
            <a:solidFill>
              <a:srgbClr val="960000"/>
            </a:solidFill>
          </p:spPr>
        </p:sp>
        <p:sp>
          <p:nvSpPr>
            <p:cNvPr name="TextBox 6" id="6"/>
            <p:cNvSpPr txBox="true"/>
            <p:nvPr/>
          </p:nvSpPr>
          <p:spPr>
            <a:xfrm>
              <a:off x="0" y="-57150"/>
              <a:ext cx="2259779" cy="2836632"/>
            </a:xfrm>
            <a:prstGeom prst="rect">
              <a:avLst/>
            </a:prstGeom>
          </p:spPr>
          <p:txBody>
            <a:bodyPr anchor="ctr" rtlCol="false" tIns="50800" lIns="50800" bIns="50800" rIns="50800"/>
            <a:lstStyle/>
            <a:p>
              <a:pPr algn="ctr">
                <a:lnSpc>
                  <a:spcPts val="3262"/>
                </a:lnSpc>
              </a:pPr>
            </a:p>
          </p:txBody>
        </p:sp>
      </p:grpSp>
      <p:sp>
        <p:nvSpPr>
          <p:cNvPr name="TextBox 7" id="7"/>
          <p:cNvSpPr txBox="true"/>
          <p:nvPr/>
        </p:nvSpPr>
        <p:spPr>
          <a:xfrm rot="0">
            <a:off x="9707963" y="261673"/>
            <a:ext cx="7697592" cy="5219700"/>
          </a:xfrm>
          <a:prstGeom prst="rect">
            <a:avLst/>
          </a:prstGeom>
        </p:spPr>
        <p:txBody>
          <a:bodyPr anchor="t" rtlCol="false" tIns="0" lIns="0" bIns="0" rIns="0">
            <a:spAutoFit/>
          </a:bodyPr>
          <a:lstStyle/>
          <a:p>
            <a:pPr algn="ctr">
              <a:lnSpc>
                <a:spcPts val="10176"/>
              </a:lnSpc>
            </a:pPr>
            <a:r>
              <a:rPr lang="en-US" b="true" sz="8480">
                <a:solidFill>
                  <a:srgbClr val="960000"/>
                </a:solidFill>
                <a:latin typeface="Poppins Ultra-Bold"/>
                <a:ea typeface="Poppins Ultra-Bold"/>
                <a:cs typeface="Poppins Ultra-Bold"/>
                <a:sym typeface="Poppins Ultra-Bold"/>
              </a:rPr>
              <a:t>Key Questions Explored in the Study</a:t>
            </a:r>
          </a:p>
        </p:txBody>
      </p:sp>
      <p:sp>
        <p:nvSpPr>
          <p:cNvPr name="TextBox 8" id="8"/>
          <p:cNvSpPr txBox="true"/>
          <p:nvPr/>
        </p:nvSpPr>
        <p:spPr>
          <a:xfrm rot="0">
            <a:off x="446003" y="1870306"/>
            <a:ext cx="7688094" cy="7555892"/>
          </a:xfrm>
          <a:prstGeom prst="rect">
            <a:avLst/>
          </a:prstGeom>
        </p:spPr>
        <p:txBody>
          <a:bodyPr anchor="t" rtlCol="false" tIns="0" lIns="0" bIns="0" rIns="0">
            <a:spAutoFit/>
          </a:bodyPr>
          <a:lstStyle/>
          <a:p>
            <a:pPr algn="l">
              <a:lnSpc>
                <a:spcPts val="4583"/>
              </a:lnSpc>
            </a:pPr>
            <a:r>
              <a:rPr lang="en-US" sz="3273" b="true">
                <a:solidFill>
                  <a:srgbClr val="FFFFFF"/>
                </a:solidFill>
                <a:latin typeface="Poppins Medium"/>
                <a:ea typeface="Poppins Medium"/>
                <a:cs typeface="Poppins Medium"/>
                <a:sym typeface="Poppins Medium"/>
              </a:rPr>
              <a:t>Energy Costs Based on Lumisa's Price Rates:</a:t>
            </a:r>
          </a:p>
          <a:p>
            <a:pPr algn="l">
              <a:lnSpc>
                <a:spcPts val="4583"/>
              </a:lnSpc>
            </a:pPr>
          </a:p>
          <a:p>
            <a:pPr algn="l" marL="1413686" indent="-471229" lvl="2">
              <a:lnSpc>
                <a:spcPts val="4583"/>
              </a:lnSpc>
              <a:buFont typeface="Arial"/>
              <a:buChar char="⚬"/>
            </a:pPr>
            <a:r>
              <a:rPr lang="en-US" b="true" sz="3273">
                <a:solidFill>
                  <a:srgbClr val="FFFFFF"/>
                </a:solidFill>
                <a:latin typeface="Poppins Medium"/>
                <a:ea typeface="Poppins Medium"/>
                <a:cs typeface="Poppins Medium"/>
                <a:sym typeface="Poppins Medium"/>
              </a:rPr>
              <a:t>During which hour(s) did residents in C</a:t>
            </a:r>
            <a:r>
              <a:rPr lang="en-US" b="true" sz="3273">
                <a:solidFill>
                  <a:srgbClr val="FFFFFF"/>
                </a:solidFill>
                <a:latin typeface="Poppins Medium"/>
                <a:ea typeface="Poppins Medium"/>
                <a:cs typeface="Poppins Medium"/>
                <a:sym typeface="Poppins Medium"/>
              </a:rPr>
              <a:t>atalunya pay the highest and lowest energy prices?</a:t>
            </a:r>
          </a:p>
          <a:p>
            <a:pPr algn="l">
              <a:lnSpc>
                <a:spcPts val="4583"/>
              </a:lnSpc>
            </a:pPr>
          </a:p>
          <a:p>
            <a:pPr algn="l" marL="1413686" indent="-471229" lvl="2">
              <a:lnSpc>
                <a:spcPts val="4583"/>
              </a:lnSpc>
              <a:spcBef>
                <a:spcPct val="0"/>
              </a:spcBef>
              <a:buFont typeface="Arial"/>
              <a:buChar char="⚬"/>
            </a:pPr>
            <a:r>
              <a:rPr lang="en-US" b="true" sz="3273">
                <a:solidFill>
                  <a:srgbClr val="FFFFFF"/>
                </a:solidFill>
                <a:latin typeface="Poppins Medium"/>
                <a:ea typeface="Poppins Medium"/>
                <a:cs typeface="Poppins Medium"/>
                <a:sym typeface="Poppins Medium"/>
              </a:rPr>
              <a:t>On which day(s) did residents in Catalunya pay th</a:t>
            </a:r>
            <a:r>
              <a:rPr lang="en-US" b="true" sz="3273">
                <a:solidFill>
                  <a:srgbClr val="FFFFFF"/>
                </a:solidFill>
                <a:latin typeface="Poppins Medium"/>
                <a:ea typeface="Poppins Medium"/>
                <a:cs typeface="Poppins Medium"/>
                <a:sym typeface="Poppins Medium"/>
              </a:rPr>
              <a:t>e highest and lowest energy prices?</a:t>
            </a:r>
          </a:p>
          <a:p>
            <a:pPr algn="l">
              <a:lnSpc>
                <a:spcPts val="4583"/>
              </a:lnSpc>
              <a:spcBef>
                <a:spcPct val="0"/>
              </a:spcBef>
            </a:pP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4723120"/>
            <a:ext cx="18288000" cy="5563880"/>
            <a:chOff x="0" y="0"/>
            <a:chExt cx="24384000" cy="7418507"/>
          </a:xfrm>
        </p:grpSpPr>
        <p:pic>
          <p:nvPicPr>
            <p:cNvPr name="Picture 3" id="3"/>
            <p:cNvPicPr>
              <a:picLocks noChangeAspect="true"/>
            </p:cNvPicPr>
            <p:nvPr/>
          </p:nvPicPr>
          <p:blipFill>
            <a:blip r:embed="rId2"/>
            <a:srcRect l="0" t="27167" r="0" b="27167"/>
            <a:stretch>
              <a:fillRect/>
            </a:stretch>
          </p:blipFill>
          <p:spPr>
            <a:xfrm flipH="false" flipV="false">
              <a:off x="0" y="0"/>
              <a:ext cx="24384000" cy="7418507"/>
            </a:xfrm>
            <a:prstGeom prst="rect">
              <a:avLst/>
            </a:prstGeom>
          </p:spPr>
        </p:pic>
      </p:grpSp>
      <p:grpSp>
        <p:nvGrpSpPr>
          <p:cNvPr name="Group 4" id="4"/>
          <p:cNvGrpSpPr/>
          <p:nvPr/>
        </p:nvGrpSpPr>
        <p:grpSpPr>
          <a:xfrm rot="0">
            <a:off x="-63982" y="3997070"/>
            <a:ext cx="18799954" cy="726050"/>
            <a:chOff x="0" y="0"/>
            <a:chExt cx="4951428" cy="191223"/>
          </a:xfrm>
        </p:grpSpPr>
        <p:sp>
          <p:nvSpPr>
            <p:cNvPr name="Freeform 5" id="5"/>
            <p:cNvSpPr/>
            <p:nvPr/>
          </p:nvSpPr>
          <p:spPr>
            <a:xfrm flipH="false" flipV="false" rot="0">
              <a:off x="0" y="0"/>
              <a:ext cx="4951428" cy="191223"/>
            </a:xfrm>
            <a:custGeom>
              <a:avLst/>
              <a:gdLst/>
              <a:ahLst/>
              <a:cxnLst/>
              <a:rect r="r" b="b" t="t" l="l"/>
              <a:pathLst>
                <a:path h="191223" w="4951428">
                  <a:moveTo>
                    <a:pt x="0" y="0"/>
                  </a:moveTo>
                  <a:lnTo>
                    <a:pt x="4951428" y="0"/>
                  </a:lnTo>
                  <a:lnTo>
                    <a:pt x="4951428" y="191223"/>
                  </a:lnTo>
                  <a:lnTo>
                    <a:pt x="0" y="191223"/>
                  </a:lnTo>
                  <a:close/>
                </a:path>
              </a:pathLst>
            </a:custGeom>
            <a:solidFill>
              <a:srgbClr val="960000"/>
            </a:solidFill>
          </p:spPr>
        </p:sp>
        <p:sp>
          <p:nvSpPr>
            <p:cNvPr name="TextBox 6" id="6"/>
            <p:cNvSpPr txBox="true"/>
            <p:nvPr/>
          </p:nvSpPr>
          <p:spPr>
            <a:xfrm>
              <a:off x="0" y="-57150"/>
              <a:ext cx="4951428" cy="248373"/>
            </a:xfrm>
            <a:prstGeom prst="rect">
              <a:avLst/>
            </a:prstGeom>
          </p:spPr>
          <p:txBody>
            <a:bodyPr anchor="ctr" rtlCol="false" tIns="50800" lIns="50800" bIns="50800" rIns="50800"/>
            <a:lstStyle/>
            <a:p>
              <a:pPr algn="ctr">
                <a:lnSpc>
                  <a:spcPts val="3262"/>
                </a:lnSpc>
              </a:pPr>
            </a:p>
          </p:txBody>
        </p:sp>
      </p:grpSp>
      <p:sp>
        <p:nvSpPr>
          <p:cNvPr name="TextBox 7" id="7"/>
          <p:cNvSpPr txBox="true"/>
          <p:nvPr/>
        </p:nvSpPr>
        <p:spPr>
          <a:xfrm rot="0">
            <a:off x="2513441" y="2518873"/>
            <a:ext cx="13261117" cy="1145326"/>
          </a:xfrm>
          <a:prstGeom prst="rect">
            <a:avLst/>
          </a:prstGeom>
        </p:spPr>
        <p:txBody>
          <a:bodyPr anchor="t" rtlCol="false" tIns="0" lIns="0" bIns="0" rIns="0">
            <a:spAutoFit/>
          </a:bodyPr>
          <a:lstStyle/>
          <a:p>
            <a:pPr algn="ctr">
              <a:lnSpc>
                <a:spcPts val="8418"/>
              </a:lnSpc>
            </a:pPr>
            <a:r>
              <a:rPr lang="en-US" b="true" sz="7015">
                <a:solidFill>
                  <a:srgbClr val="960000"/>
                </a:solidFill>
                <a:latin typeface="Poppins Ultra-Bold"/>
                <a:ea typeface="Poppins Ultra-Bold"/>
                <a:cs typeface="Poppins Ultra-Bold"/>
                <a:sym typeface="Poppins Ultra-Bold"/>
              </a:rPr>
              <a:t>DATA INSIGHTS</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28407" y="0"/>
            <a:ext cx="18544814" cy="10337787"/>
          </a:xfrm>
          <a:custGeom>
            <a:avLst/>
            <a:gdLst/>
            <a:ahLst/>
            <a:cxnLst/>
            <a:rect r="r" b="b" t="t" l="l"/>
            <a:pathLst>
              <a:path h="10337787" w="18544814">
                <a:moveTo>
                  <a:pt x="0" y="0"/>
                </a:moveTo>
                <a:lnTo>
                  <a:pt x="18544814" y="0"/>
                </a:lnTo>
                <a:lnTo>
                  <a:pt x="18544814" y="10337787"/>
                </a:lnTo>
                <a:lnTo>
                  <a:pt x="0" y="10337787"/>
                </a:lnTo>
                <a:lnTo>
                  <a:pt x="0" y="0"/>
                </a:lnTo>
                <a:close/>
              </a:path>
            </a:pathLst>
          </a:custGeom>
          <a:blipFill>
            <a:blip r:embed="rId2"/>
            <a:stretch>
              <a:fillRect l="-13033" t="-38069" r="-50653" b="-2710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5232029" y="1434359"/>
            <a:ext cx="7823941" cy="7823941"/>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60000"/>
            </a:solidFill>
          </p:spPr>
        </p:sp>
        <p:sp>
          <p:nvSpPr>
            <p:cNvPr name="TextBox 5" id="5"/>
            <p:cNvSpPr txBox="true"/>
            <p:nvPr/>
          </p:nvSpPr>
          <p:spPr>
            <a:xfrm>
              <a:off x="76200" y="19050"/>
              <a:ext cx="660400" cy="717550"/>
            </a:xfrm>
            <a:prstGeom prst="rect">
              <a:avLst/>
            </a:prstGeom>
          </p:spPr>
          <p:txBody>
            <a:bodyPr anchor="ctr" rtlCol="false" tIns="50800" lIns="50800" bIns="50800" rIns="50800"/>
            <a:lstStyle/>
            <a:p>
              <a:pPr algn="ctr">
                <a:lnSpc>
                  <a:spcPts val="3262"/>
                </a:lnSpc>
              </a:pPr>
            </a:p>
          </p:txBody>
        </p:sp>
      </p:grpSp>
      <p:sp>
        <p:nvSpPr>
          <p:cNvPr name="Freeform 6" id="6"/>
          <p:cNvSpPr/>
          <p:nvPr/>
        </p:nvSpPr>
        <p:spPr>
          <a:xfrm flipH="false" flipV="false" rot="0">
            <a:off x="7830838" y="438916"/>
            <a:ext cx="2606433" cy="2606433"/>
          </a:xfrm>
          <a:custGeom>
            <a:avLst/>
            <a:gdLst/>
            <a:ahLst/>
            <a:cxnLst/>
            <a:rect r="r" b="b" t="t" l="l"/>
            <a:pathLst>
              <a:path h="2606433" w="2606433">
                <a:moveTo>
                  <a:pt x="0" y="0"/>
                </a:moveTo>
                <a:lnTo>
                  <a:pt x="2606434" y="0"/>
                </a:lnTo>
                <a:lnTo>
                  <a:pt x="2606434" y="2606433"/>
                </a:lnTo>
                <a:lnTo>
                  <a:pt x="0" y="2606433"/>
                </a:lnTo>
                <a:lnTo>
                  <a:pt x="0" y="0"/>
                </a:lnTo>
                <a:close/>
              </a:path>
            </a:pathLst>
          </a:custGeom>
          <a:blipFill>
            <a:blip r:embed="rId3">
              <a:alphaModFix amt="74000"/>
              <a:extLst>
                <a:ext uri="{96DAC541-7B7A-43D3-8B79-37D633B846F1}">
                  <asvg:svgBlip xmlns:asvg="http://schemas.microsoft.com/office/drawing/2016/SVG/main" r:embed="rId4"/>
                </a:ext>
              </a:extLst>
            </a:blip>
            <a:stretch>
              <a:fillRect l="0" t="0" r="0" b="0"/>
            </a:stretch>
          </a:blipFill>
        </p:spPr>
      </p:sp>
      <p:grpSp>
        <p:nvGrpSpPr>
          <p:cNvPr name="Group 7" id="7"/>
          <p:cNvGrpSpPr/>
          <p:nvPr/>
        </p:nvGrpSpPr>
        <p:grpSpPr>
          <a:xfrm rot="0">
            <a:off x="8159613" y="708021"/>
            <a:ext cx="1968773" cy="1968773"/>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D0A0A"/>
            </a:solidFill>
          </p:spPr>
        </p:sp>
        <p:sp>
          <p:nvSpPr>
            <p:cNvPr name="TextBox 9" id="9"/>
            <p:cNvSpPr txBox="true"/>
            <p:nvPr/>
          </p:nvSpPr>
          <p:spPr>
            <a:xfrm>
              <a:off x="76200" y="19050"/>
              <a:ext cx="660400" cy="717550"/>
            </a:xfrm>
            <a:prstGeom prst="rect">
              <a:avLst/>
            </a:prstGeom>
          </p:spPr>
          <p:txBody>
            <a:bodyPr anchor="ctr" rtlCol="false" tIns="50800" lIns="50800" bIns="50800" rIns="50800"/>
            <a:lstStyle/>
            <a:p>
              <a:pPr algn="ctr">
                <a:lnSpc>
                  <a:spcPts val="3262"/>
                </a:lnSpc>
              </a:pPr>
            </a:p>
          </p:txBody>
        </p:sp>
      </p:grpSp>
      <p:sp>
        <p:nvSpPr>
          <p:cNvPr name="Freeform 10" id="10"/>
          <p:cNvSpPr/>
          <p:nvPr/>
        </p:nvSpPr>
        <p:spPr>
          <a:xfrm flipH="false" flipV="false" rot="0">
            <a:off x="8679100" y="1086536"/>
            <a:ext cx="909910" cy="1211745"/>
          </a:xfrm>
          <a:custGeom>
            <a:avLst/>
            <a:gdLst/>
            <a:ahLst/>
            <a:cxnLst/>
            <a:rect r="r" b="b" t="t" l="l"/>
            <a:pathLst>
              <a:path h="1211745" w="909910">
                <a:moveTo>
                  <a:pt x="0" y="0"/>
                </a:moveTo>
                <a:lnTo>
                  <a:pt x="909910" y="0"/>
                </a:lnTo>
                <a:lnTo>
                  <a:pt x="909910" y="1211744"/>
                </a:lnTo>
                <a:lnTo>
                  <a:pt x="0" y="121174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1" id="11"/>
          <p:cNvSpPr txBox="true"/>
          <p:nvPr/>
        </p:nvSpPr>
        <p:spPr>
          <a:xfrm rot="0">
            <a:off x="5797084" y="3461761"/>
            <a:ext cx="6693832" cy="4204725"/>
          </a:xfrm>
          <a:prstGeom prst="rect">
            <a:avLst/>
          </a:prstGeom>
        </p:spPr>
        <p:txBody>
          <a:bodyPr anchor="t" rtlCol="false" tIns="0" lIns="0" bIns="0" rIns="0">
            <a:spAutoFit/>
          </a:bodyPr>
          <a:lstStyle/>
          <a:p>
            <a:pPr algn="ctr">
              <a:lnSpc>
                <a:spcPts val="8265"/>
              </a:lnSpc>
              <a:spcBef>
                <a:spcPct val="0"/>
              </a:spcBef>
            </a:pPr>
            <a:r>
              <a:rPr lang="en-US" b="true" sz="5904">
                <a:solidFill>
                  <a:srgbClr val="FFFFFF"/>
                </a:solidFill>
                <a:latin typeface="Poppins Ultra-Bold"/>
                <a:ea typeface="Poppins Ultra-Bold"/>
                <a:cs typeface="Poppins Ultra-Bold"/>
                <a:sym typeface="Poppins Ultra-Bold"/>
              </a:rPr>
              <a:t>Is it possible to change your electricity bill? How?</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947679" y="2221835"/>
            <a:ext cx="12392642" cy="7036465"/>
          </a:xfrm>
          <a:custGeom>
            <a:avLst/>
            <a:gdLst/>
            <a:ahLst/>
            <a:cxnLst/>
            <a:rect r="r" b="b" t="t" l="l"/>
            <a:pathLst>
              <a:path h="7036465" w="12392642">
                <a:moveTo>
                  <a:pt x="0" y="0"/>
                </a:moveTo>
                <a:lnTo>
                  <a:pt x="12392642" y="0"/>
                </a:lnTo>
                <a:lnTo>
                  <a:pt x="12392642" y="7036465"/>
                </a:lnTo>
                <a:lnTo>
                  <a:pt x="0" y="7036465"/>
                </a:lnTo>
                <a:lnTo>
                  <a:pt x="0" y="0"/>
                </a:lnTo>
                <a:close/>
              </a:path>
            </a:pathLst>
          </a:custGeom>
          <a:blipFill>
            <a:blip r:embed="rId2"/>
            <a:stretch>
              <a:fillRect l="-10141" t="-30724" r="-47450" b="-25398"/>
            </a:stretch>
          </a:blipFill>
        </p:spPr>
      </p:sp>
      <p:grpSp>
        <p:nvGrpSpPr>
          <p:cNvPr name="Group 3" id="3"/>
          <p:cNvGrpSpPr/>
          <p:nvPr/>
        </p:nvGrpSpPr>
        <p:grpSpPr>
          <a:xfrm rot="0">
            <a:off x="-1579650" y="490711"/>
            <a:ext cx="14564628" cy="1436245"/>
            <a:chOff x="0" y="0"/>
            <a:chExt cx="3608836" cy="355874"/>
          </a:xfrm>
        </p:grpSpPr>
        <p:sp>
          <p:nvSpPr>
            <p:cNvPr name="Freeform 4" id="4"/>
            <p:cNvSpPr/>
            <p:nvPr/>
          </p:nvSpPr>
          <p:spPr>
            <a:xfrm flipH="false" flipV="false" rot="0">
              <a:off x="0" y="0"/>
              <a:ext cx="3608836" cy="355874"/>
            </a:xfrm>
            <a:custGeom>
              <a:avLst/>
              <a:gdLst/>
              <a:ahLst/>
              <a:cxnLst/>
              <a:rect r="r" b="b" t="t" l="l"/>
              <a:pathLst>
                <a:path h="355874" w="3608836">
                  <a:moveTo>
                    <a:pt x="53156" y="0"/>
                  </a:moveTo>
                  <a:lnTo>
                    <a:pt x="3555680" y="0"/>
                  </a:lnTo>
                  <a:cubicBezTo>
                    <a:pt x="3569778" y="0"/>
                    <a:pt x="3583298" y="5600"/>
                    <a:pt x="3593267" y="15569"/>
                  </a:cubicBezTo>
                  <a:cubicBezTo>
                    <a:pt x="3603235" y="25538"/>
                    <a:pt x="3608836" y="39058"/>
                    <a:pt x="3608836" y="53156"/>
                  </a:cubicBezTo>
                  <a:lnTo>
                    <a:pt x="3608836" y="302718"/>
                  </a:lnTo>
                  <a:cubicBezTo>
                    <a:pt x="3608836" y="316816"/>
                    <a:pt x="3603235" y="330336"/>
                    <a:pt x="3593267" y="340305"/>
                  </a:cubicBezTo>
                  <a:cubicBezTo>
                    <a:pt x="3583298" y="350274"/>
                    <a:pt x="3569778" y="355874"/>
                    <a:pt x="3555680" y="355874"/>
                  </a:cubicBezTo>
                  <a:lnTo>
                    <a:pt x="53156" y="355874"/>
                  </a:lnTo>
                  <a:cubicBezTo>
                    <a:pt x="39058" y="355874"/>
                    <a:pt x="25538" y="350274"/>
                    <a:pt x="15569" y="340305"/>
                  </a:cubicBezTo>
                  <a:cubicBezTo>
                    <a:pt x="5600" y="330336"/>
                    <a:pt x="0" y="316816"/>
                    <a:pt x="0" y="302718"/>
                  </a:cubicBezTo>
                  <a:lnTo>
                    <a:pt x="0" y="53156"/>
                  </a:lnTo>
                  <a:cubicBezTo>
                    <a:pt x="0" y="39058"/>
                    <a:pt x="5600" y="25538"/>
                    <a:pt x="15569" y="15569"/>
                  </a:cubicBezTo>
                  <a:cubicBezTo>
                    <a:pt x="25538" y="5600"/>
                    <a:pt x="39058" y="0"/>
                    <a:pt x="53156" y="0"/>
                  </a:cubicBezTo>
                  <a:close/>
                </a:path>
              </a:pathLst>
            </a:custGeom>
            <a:solidFill>
              <a:srgbClr val="960000"/>
            </a:solidFill>
          </p:spPr>
        </p:sp>
        <p:sp>
          <p:nvSpPr>
            <p:cNvPr name="TextBox 5" id="5"/>
            <p:cNvSpPr txBox="true"/>
            <p:nvPr/>
          </p:nvSpPr>
          <p:spPr>
            <a:xfrm>
              <a:off x="0" y="-57150"/>
              <a:ext cx="3608836" cy="413024"/>
            </a:xfrm>
            <a:prstGeom prst="rect">
              <a:avLst/>
            </a:prstGeom>
          </p:spPr>
          <p:txBody>
            <a:bodyPr anchor="ctr" rtlCol="false" tIns="50800" lIns="50800" bIns="50800" rIns="50800"/>
            <a:lstStyle/>
            <a:p>
              <a:pPr algn="ctr">
                <a:lnSpc>
                  <a:spcPts val="3262"/>
                </a:lnSpc>
              </a:pPr>
            </a:p>
          </p:txBody>
        </p:sp>
      </p:grpSp>
      <p:sp>
        <p:nvSpPr>
          <p:cNvPr name="TextBox 6" id="6"/>
          <p:cNvSpPr txBox="true"/>
          <p:nvPr/>
        </p:nvSpPr>
        <p:spPr>
          <a:xfrm rot="0">
            <a:off x="784424" y="646858"/>
            <a:ext cx="12748673" cy="1033119"/>
          </a:xfrm>
          <a:prstGeom prst="rect">
            <a:avLst/>
          </a:prstGeom>
        </p:spPr>
        <p:txBody>
          <a:bodyPr anchor="t" rtlCol="false" tIns="0" lIns="0" bIns="0" rIns="0">
            <a:spAutoFit/>
          </a:bodyPr>
          <a:lstStyle/>
          <a:p>
            <a:pPr algn="l">
              <a:lnSpc>
                <a:spcPts val="3954"/>
              </a:lnSpc>
            </a:pPr>
            <a:r>
              <a:rPr lang="en-US" sz="3295" b="true">
                <a:solidFill>
                  <a:srgbClr val="FFFFFF"/>
                </a:solidFill>
                <a:latin typeface="Poppins Ultra-Bold"/>
                <a:ea typeface="Poppins Ultra-Bold"/>
                <a:cs typeface="Poppins Ultra-Bold"/>
                <a:sym typeface="Poppins Ultra-Bold"/>
              </a:rPr>
              <a:t>What are the peak and off-peak hours for energy consumption in Catalunya from Jan 2005 to Sept 2021?</a:t>
            </a:r>
          </a:p>
        </p:txBody>
      </p:sp>
      <p:sp>
        <p:nvSpPr>
          <p:cNvPr name="TextBox 7" id="7"/>
          <p:cNvSpPr txBox="true"/>
          <p:nvPr/>
        </p:nvSpPr>
        <p:spPr>
          <a:xfrm rot="-5400000">
            <a:off x="-180811" y="5564339"/>
            <a:ext cx="5532554" cy="351458"/>
          </a:xfrm>
          <a:prstGeom prst="rect">
            <a:avLst/>
          </a:prstGeom>
        </p:spPr>
        <p:txBody>
          <a:bodyPr anchor="t" rtlCol="false" tIns="0" lIns="0" bIns="0" rIns="0">
            <a:spAutoFit/>
          </a:bodyPr>
          <a:lstStyle/>
          <a:p>
            <a:pPr algn="ctr">
              <a:lnSpc>
                <a:spcPts val="2439"/>
              </a:lnSpc>
            </a:pPr>
            <a:r>
              <a:rPr lang="en-US" b="true" sz="2463">
                <a:solidFill>
                  <a:srgbClr val="960000"/>
                </a:solidFill>
                <a:latin typeface="Poppins Bold"/>
                <a:ea typeface="Poppins Bold"/>
                <a:cs typeface="Poppins Bold"/>
                <a:sym typeface="Poppins Bold"/>
              </a:rPr>
              <a:t>HOURS</a:t>
            </a:r>
          </a:p>
        </p:txBody>
      </p:sp>
      <p:sp>
        <p:nvSpPr>
          <p:cNvPr name="TextBox 8" id="8"/>
          <p:cNvSpPr txBox="true"/>
          <p:nvPr/>
        </p:nvSpPr>
        <p:spPr>
          <a:xfrm rot="0">
            <a:off x="6377723" y="9572625"/>
            <a:ext cx="5532554" cy="351458"/>
          </a:xfrm>
          <a:prstGeom prst="rect">
            <a:avLst/>
          </a:prstGeom>
        </p:spPr>
        <p:txBody>
          <a:bodyPr anchor="t" rtlCol="false" tIns="0" lIns="0" bIns="0" rIns="0">
            <a:spAutoFit/>
          </a:bodyPr>
          <a:lstStyle/>
          <a:p>
            <a:pPr algn="ctr">
              <a:lnSpc>
                <a:spcPts val="2439"/>
              </a:lnSpc>
            </a:pPr>
            <a:r>
              <a:rPr lang="en-US" b="true" sz="2463">
                <a:solidFill>
                  <a:srgbClr val="960000"/>
                </a:solidFill>
                <a:latin typeface="Poppins Bold"/>
                <a:ea typeface="Poppins Bold"/>
                <a:cs typeface="Poppins Bold"/>
                <a:sym typeface="Poppins Bold"/>
              </a:rPr>
              <a:t>MWH</a:t>
            </a:r>
          </a:p>
        </p:txBody>
      </p:sp>
      <p:grpSp>
        <p:nvGrpSpPr>
          <p:cNvPr name="Group 9" id="9"/>
          <p:cNvGrpSpPr/>
          <p:nvPr/>
        </p:nvGrpSpPr>
        <p:grpSpPr>
          <a:xfrm rot="0">
            <a:off x="2926507" y="2802841"/>
            <a:ext cx="12166572" cy="1347721"/>
            <a:chOff x="0" y="0"/>
            <a:chExt cx="3204365" cy="354955"/>
          </a:xfrm>
        </p:grpSpPr>
        <p:sp>
          <p:nvSpPr>
            <p:cNvPr name="Freeform 10" id="10"/>
            <p:cNvSpPr/>
            <p:nvPr/>
          </p:nvSpPr>
          <p:spPr>
            <a:xfrm flipH="false" flipV="false" rot="0">
              <a:off x="0" y="0"/>
              <a:ext cx="3204365" cy="354955"/>
            </a:xfrm>
            <a:custGeom>
              <a:avLst/>
              <a:gdLst/>
              <a:ahLst/>
              <a:cxnLst/>
              <a:rect r="r" b="b" t="t" l="l"/>
              <a:pathLst>
                <a:path h="354955" w="3204365">
                  <a:moveTo>
                    <a:pt x="0" y="0"/>
                  </a:moveTo>
                  <a:lnTo>
                    <a:pt x="3204365" y="0"/>
                  </a:lnTo>
                  <a:lnTo>
                    <a:pt x="3204365" y="354955"/>
                  </a:lnTo>
                  <a:lnTo>
                    <a:pt x="0" y="354955"/>
                  </a:lnTo>
                  <a:close/>
                </a:path>
              </a:pathLst>
            </a:custGeom>
            <a:solidFill>
              <a:srgbClr val="000000">
                <a:alpha val="0"/>
              </a:srgbClr>
            </a:solidFill>
            <a:ln w="57150" cap="sq">
              <a:solidFill>
                <a:srgbClr val="004AAD"/>
              </a:solidFill>
              <a:prstDash val="solid"/>
              <a:miter/>
            </a:ln>
          </p:spPr>
        </p:sp>
        <p:sp>
          <p:nvSpPr>
            <p:cNvPr name="TextBox 11" id="11"/>
            <p:cNvSpPr txBox="true"/>
            <p:nvPr/>
          </p:nvSpPr>
          <p:spPr>
            <a:xfrm>
              <a:off x="0" y="19050"/>
              <a:ext cx="3204365" cy="335905"/>
            </a:xfrm>
            <a:prstGeom prst="rect">
              <a:avLst/>
            </a:prstGeom>
          </p:spPr>
          <p:txBody>
            <a:bodyPr anchor="ctr" rtlCol="false" tIns="50800" lIns="50800" bIns="50800" rIns="50800"/>
            <a:lstStyle/>
            <a:p>
              <a:pPr algn="ctr">
                <a:lnSpc>
                  <a:spcPts val="2439"/>
                </a:lnSpc>
              </a:pPr>
            </a:p>
          </p:txBody>
        </p:sp>
      </p:grpSp>
      <p:grpSp>
        <p:nvGrpSpPr>
          <p:cNvPr name="Group 12" id="12"/>
          <p:cNvGrpSpPr/>
          <p:nvPr/>
        </p:nvGrpSpPr>
        <p:grpSpPr>
          <a:xfrm rot="0">
            <a:off x="2926507" y="7536380"/>
            <a:ext cx="12166572" cy="1347721"/>
            <a:chOff x="0" y="0"/>
            <a:chExt cx="3204365" cy="354955"/>
          </a:xfrm>
        </p:grpSpPr>
        <p:sp>
          <p:nvSpPr>
            <p:cNvPr name="Freeform 13" id="13"/>
            <p:cNvSpPr/>
            <p:nvPr/>
          </p:nvSpPr>
          <p:spPr>
            <a:xfrm flipH="false" flipV="false" rot="0">
              <a:off x="0" y="0"/>
              <a:ext cx="3204365" cy="354955"/>
            </a:xfrm>
            <a:custGeom>
              <a:avLst/>
              <a:gdLst/>
              <a:ahLst/>
              <a:cxnLst/>
              <a:rect r="r" b="b" t="t" l="l"/>
              <a:pathLst>
                <a:path h="354955" w="3204365">
                  <a:moveTo>
                    <a:pt x="0" y="0"/>
                  </a:moveTo>
                  <a:lnTo>
                    <a:pt x="3204365" y="0"/>
                  </a:lnTo>
                  <a:lnTo>
                    <a:pt x="3204365" y="354955"/>
                  </a:lnTo>
                  <a:lnTo>
                    <a:pt x="0" y="354955"/>
                  </a:lnTo>
                  <a:close/>
                </a:path>
              </a:pathLst>
            </a:custGeom>
            <a:solidFill>
              <a:srgbClr val="000000">
                <a:alpha val="0"/>
              </a:srgbClr>
            </a:solidFill>
            <a:ln w="57150" cap="sq">
              <a:solidFill>
                <a:srgbClr val="004AAD"/>
              </a:solidFill>
              <a:prstDash val="solid"/>
              <a:miter/>
            </a:ln>
          </p:spPr>
        </p:sp>
        <p:sp>
          <p:nvSpPr>
            <p:cNvPr name="TextBox 14" id="14"/>
            <p:cNvSpPr txBox="true"/>
            <p:nvPr/>
          </p:nvSpPr>
          <p:spPr>
            <a:xfrm>
              <a:off x="0" y="19050"/>
              <a:ext cx="3204365" cy="335905"/>
            </a:xfrm>
            <a:prstGeom prst="rect">
              <a:avLst/>
            </a:prstGeom>
          </p:spPr>
          <p:txBody>
            <a:bodyPr anchor="ctr" rtlCol="false" tIns="50800" lIns="50800" bIns="50800" rIns="50800"/>
            <a:lstStyle/>
            <a:p>
              <a:pPr algn="ctr">
                <a:lnSpc>
                  <a:spcPts val="2439"/>
                </a:lnSpc>
              </a:pPr>
            </a:p>
          </p:txBody>
        </p:sp>
      </p:gr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79650" y="490711"/>
            <a:ext cx="14564628" cy="1436245"/>
            <a:chOff x="0" y="0"/>
            <a:chExt cx="3608836" cy="355874"/>
          </a:xfrm>
        </p:grpSpPr>
        <p:sp>
          <p:nvSpPr>
            <p:cNvPr name="Freeform 3" id="3"/>
            <p:cNvSpPr/>
            <p:nvPr/>
          </p:nvSpPr>
          <p:spPr>
            <a:xfrm flipH="false" flipV="false" rot="0">
              <a:off x="0" y="0"/>
              <a:ext cx="3608836" cy="355874"/>
            </a:xfrm>
            <a:custGeom>
              <a:avLst/>
              <a:gdLst/>
              <a:ahLst/>
              <a:cxnLst/>
              <a:rect r="r" b="b" t="t" l="l"/>
              <a:pathLst>
                <a:path h="355874" w="3608836">
                  <a:moveTo>
                    <a:pt x="53156" y="0"/>
                  </a:moveTo>
                  <a:lnTo>
                    <a:pt x="3555680" y="0"/>
                  </a:lnTo>
                  <a:cubicBezTo>
                    <a:pt x="3569778" y="0"/>
                    <a:pt x="3583298" y="5600"/>
                    <a:pt x="3593267" y="15569"/>
                  </a:cubicBezTo>
                  <a:cubicBezTo>
                    <a:pt x="3603235" y="25538"/>
                    <a:pt x="3608836" y="39058"/>
                    <a:pt x="3608836" y="53156"/>
                  </a:cubicBezTo>
                  <a:lnTo>
                    <a:pt x="3608836" y="302718"/>
                  </a:lnTo>
                  <a:cubicBezTo>
                    <a:pt x="3608836" y="316816"/>
                    <a:pt x="3603235" y="330336"/>
                    <a:pt x="3593267" y="340305"/>
                  </a:cubicBezTo>
                  <a:cubicBezTo>
                    <a:pt x="3583298" y="350274"/>
                    <a:pt x="3569778" y="355874"/>
                    <a:pt x="3555680" y="355874"/>
                  </a:cubicBezTo>
                  <a:lnTo>
                    <a:pt x="53156" y="355874"/>
                  </a:lnTo>
                  <a:cubicBezTo>
                    <a:pt x="39058" y="355874"/>
                    <a:pt x="25538" y="350274"/>
                    <a:pt x="15569" y="340305"/>
                  </a:cubicBezTo>
                  <a:cubicBezTo>
                    <a:pt x="5600" y="330336"/>
                    <a:pt x="0" y="316816"/>
                    <a:pt x="0" y="302718"/>
                  </a:cubicBezTo>
                  <a:lnTo>
                    <a:pt x="0" y="53156"/>
                  </a:lnTo>
                  <a:cubicBezTo>
                    <a:pt x="0" y="39058"/>
                    <a:pt x="5600" y="25538"/>
                    <a:pt x="15569" y="15569"/>
                  </a:cubicBezTo>
                  <a:cubicBezTo>
                    <a:pt x="25538" y="5600"/>
                    <a:pt x="39058" y="0"/>
                    <a:pt x="53156" y="0"/>
                  </a:cubicBezTo>
                  <a:close/>
                </a:path>
              </a:pathLst>
            </a:custGeom>
            <a:solidFill>
              <a:srgbClr val="960000"/>
            </a:solidFill>
          </p:spPr>
        </p:sp>
        <p:sp>
          <p:nvSpPr>
            <p:cNvPr name="TextBox 4" id="4"/>
            <p:cNvSpPr txBox="true"/>
            <p:nvPr/>
          </p:nvSpPr>
          <p:spPr>
            <a:xfrm>
              <a:off x="0" y="-57150"/>
              <a:ext cx="3608836" cy="413024"/>
            </a:xfrm>
            <a:prstGeom prst="rect">
              <a:avLst/>
            </a:prstGeom>
          </p:spPr>
          <p:txBody>
            <a:bodyPr anchor="ctr" rtlCol="false" tIns="50800" lIns="50800" bIns="50800" rIns="50800"/>
            <a:lstStyle/>
            <a:p>
              <a:pPr algn="ctr">
                <a:lnSpc>
                  <a:spcPts val="3262"/>
                </a:lnSpc>
              </a:pPr>
            </a:p>
          </p:txBody>
        </p:sp>
      </p:grpSp>
      <p:sp>
        <p:nvSpPr>
          <p:cNvPr name="Freeform 5" id="5"/>
          <p:cNvSpPr/>
          <p:nvPr/>
        </p:nvSpPr>
        <p:spPr>
          <a:xfrm flipH="false" flipV="false" rot="0">
            <a:off x="3005228" y="2381155"/>
            <a:ext cx="12277544" cy="6877145"/>
          </a:xfrm>
          <a:custGeom>
            <a:avLst/>
            <a:gdLst/>
            <a:ahLst/>
            <a:cxnLst/>
            <a:rect r="r" b="b" t="t" l="l"/>
            <a:pathLst>
              <a:path h="6877145" w="12277544">
                <a:moveTo>
                  <a:pt x="0" y="0"/>
                </a:moveTo>
                <a:lnTo>
                  <a:pt x="12277544" y="0"/>
                </a:lnTo>
                <a:lnTo>
                  <a:pt x="12277544" y="6877145"/>
                </a:lnTo>
                <a:lnTo>
                  <a:pt x="0" y="6877145"/>
                </a:lnTo>
                <a:lnTo>
                  <a:pt x="0" y="0"/>
                </a:lnTo>
                <a:close/>
              </a:path>
            </a:pathLst>
          </a:custGeom>
          <a:blipFill>
            <a:blip r:embed="rId2"/>
            <a:stretch>
              <a:fillRect l="-5692" t="-27872" r="-40531" b="-18968"/>
            </a:stretch>
          </a:blipFill>
        </p:spPr>
      </p:sp>
      <p:sp>
        <p:nvSpPr>
          <p:cNvPr name="TextBox 6" id="6"/>
          <p:cNvSpPr txBox="true"/>
          <p:nvPr/>
        </p:nvSpPr>
        <p:spPr>
          <a:xfrm rot="0">
            <a:off x="784424" y="646858"/>
            <a:ext cx="11604661" cy="1095375"/>
          </a:xfrm>
          <a:prstGeom prst="rect">
            <a:avLst/>
          </a:prstGeom>
        </p:spPr>
        <p:txBody>
          <a:bodyPr anchor="t" rtlCol="false" tIns="0" lIns="0" bIns="0" rIns="0">
            <a:spAutoFit/>
          </a:bodyPr>
          <a:lstStyle/>
          <a:p>
            <a:pPr algn="l">
              <a:lnSpc>
                <a:spcPts val="4234"/>
              </a:lnSpc>
            </a:pPr>
            <a:r>
              <a:rPr lang="en-US" sz="3528" b="true">
                <a:solidFill>
                  <a:srgbClr val="FFFFFF"/>
                </a:solidFill>
                <a:latin typeface="Poppins Ultra-Bold"/>
                <a:ea typeface="Poppins Ultra-Bold"/>
                <a:cs typeface="Poppins Ultra-Bold"/>
                <a:sym typeface="Poppins Ultra-Bold"/>
              </a:rPr>
              <a:t>How does energy consumption differ across the days of the week during this period?</a:t>
            </a:r>
          </a:p>
        </p:txBody>
      </p:sp>
      <p:sp>
        <p:nvSpPr>
          <p:cNvPr name="TextBox 7" id="7"/>
          <p:cNvSpPr txBox="true"/>
          <p:nvPr/>
        </p:nvSpPr>
        <p:spPr>
          <a:xfrm rot="-5400000">
            <a:off x="-180811" y="5564339"/>
            <a:ext cx="5532554" cy="351458"/>
          </a:xfrm>
          <a:prstGeom prst="rect">
            <a:avLst/>
          </a:prstGeom>
        </p:spPr>
        <p:txBody>
          <a:bodyPr anchor="t" rtlCol="false" tIns="0" lIns="0" bIns="0" rIns="0">
            <a:spAutoFit/>
          </a:bodyPr>
          <a:lstStyle/>
          <a:p>
            <a:pPr algn="ctr">
              <a:lnSpc>
                <a:spcPts val="2439"/>
              </a:lnSpc>
            </a:pPr>
            <a:r>
              <a:rPr lang="en-US" b="true" sz="2463">
                <a:solidFill>
                  <a:srgbClr val="960000"/>
                </a:solidFill>
                <a:latin typeface="Poppins Bold"/>
                <a:ea typeface="Poppins Bold"/>
                <a:cs typeface="Poppins Bold"/>
                <a:sym typeface="Poppins Bold"/>
              </a:rPr>
              <a:t>MWH</a:t>
            </a:r>
          </a:p>
        </p:txBody>
      </p:sp>
      <p:sp>
        <p:nvSpPr>
          <p:cNvPr name="TextBox 8" id="8"/>
          <p:cNvSpPr txBox="true"/>
          <p:nvPr/>
        </p:nvSpPr>
        <p:spPr>
          <a:xfrm rot="0">
            <a:off x="6377723" y="9572625"/>
            <a:ext cx="5532554" cy="351458"/>
          </a:xfrm>
          <a:prstGeom prst="rect">
            <a:avLst/>
          </a:prstGeom>
        </p:spPr>
        <p:txBody>
          <a:bodyPr anchor="t" rtlCol="false" tIns="0" lIns="0" bIns="0" rIns="0">
            <a:spAutoFit/>
          </a:bodyPr>
          <a:lstStyle/>
          <a:p>
            <a:pPr algn="ctr">
              <a:lnSpc>
                <a:spcPts val="2439"/>
              </a:lnSpc>
            </a:pPr>
            <a:r>
              <a:rPr lang="en-US" b="true" sz="2463">
                <a:solidFill>
                  <a:srgbClr val="960000"/>
                </a:solidFill>
                <a:latin typeface="Poppins Bold"/>
                <a:ea typeface="Poppins Bold"/>
                <a:cs typeface="Poppins Bold"/>
                <a:sym typeface="Poppins Bold"/>
              </a:rPr>
              <a:t>DAYS</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926507" y="2274180"/>
            <a:ext cx="12434987" cy="6931775"/>
          </a:xfrm>
          <a:custGeom>
            <a:avLst/>
            <a:gdLst/>
            <a:ahLst/>
            <a:cxnLst/>
            <a:rect r="r" b="b" t="t" l="l"/>
            <a:pathLst>
              <a:path h="6931775" w="12434987">
                <a:moveTo>
                  <a:pt x="0" y="0"/>
                </a:moveTo>
                <a:lnTo>
                  <a:pt x="12434986" y="0"/>
                </a:lnTo>
                <a:lnTo>
                  <a:pt x="12434986" y="6931775"/>
                </a:lnTo>
                <a:lnTo>
                  <a:pt x="0" y="6931775"/>
                </a:lnTo>
                <a:lnTo>
                  <a:pt x="0" y="0"/>
                </a:lnTo>
                <a:close/>
              </a:path>
            </a:pathLst>
          </a:custGeom>
          <a:blipFill>
            <a:blip r:embed="rId2"/>
            <a:stretch>
              <a:fillRect l="-10107" t="-31539" r="-46674" b="-26665"/>
            </a:stretch>
          </a:blipFill>
        </p:spPr>
      </p:sp>
      <p:grpSp>
        <p:nvGrpSpPr>
          <p:cNvPr name="Group 3" id="3"/>
          <p:cNvGrpSpPr/>
          <p:nvPr/>
        </p:nvGrpSpPr>
        <p:grpSpPr>
          <a:xfrm rot="0">
            <a:off x="-1579650" y="490711"/>
            <a:ext cx="14564628" cy="1436245"/>
            <a:chOff x="0" y="0"/>
            <a:chExt cx="3608836" cy="355874"/>
          </a:xfrm>
        </p:grpSpPr>
        <p:sp>
          <p:nvSpPr>
            <p:cNvPr name="Freeform 4" id="4"/>
            <p:cNvSpPr/>
            <p:nvPr/>
          </p:nvSpPr>
          <p:spPr>
            <a:xfrm flipH="false" flipV="false" rot="0">
              <a:off x="0" y="0"/>
              <a:ext cx="3608836" cy="355874"/>
            </a:xfrm>
            <a:custGeom>
              <a:avLst/>
              <a:gdLst/>
              <a:ahLst/>
              <a:cxnLst/>
              <a:rect r="r" b="b" t="t" l="l"/>
              <a:pathLst>
                <a:path h="355874" w="3608836">
                  <a:moveTo>
                    <a:pt x="53156" y="0"/>
                  </a:moveTo>
                  <a:lnTo>
                    <a:pt x="3555680" y="0"/>
                  </a:lnTo>
                  <a:cubicBezTo>
                    <a:pt x="3569778" y="0"/>
                    <a:pt x="3583298" y="5600"/>
                    <a:pt x="3593267" y="15569"/>
                  </a:cubicBezTo>
                  <a:cubicBezTo>
                    <a:pt x="3603235" y="25538"/>
                    <a:pt x="3608836" y="39058"/>
                    <a:pt x="3608836" y="53156"/>
                  </a:cubicBezTo>
                  <a:lnTo>
                    <a:pt x="3608836" y="302718"/>
                  </a:lnTo>
                  <a:cubicBezTo>
                    <a:pt x="3608836" y="316816"/>
                    <a:pt x="3603235" y="330336"/>
                    <a:pt x="3593267" y="340305"/>
                  </a:cubicBezTo>
                  <a:cubicBezTo>
                    <a:pt x="3583298" y="350274"/>
                    <a:pt x="3569778" y="355874"/>
                    <a:pt x="3555680" y="355874"/>
                  </a:cubicBezTo>
                  <a:lnTo>
                    <a:pt x="53156" y="355874"/>
                  </a:lnTo>
                  <a:cubicBezTo>
                    <a:pt x="39058" y="355874"/>
                    <a:pt x="25538" y="350274"/>
                    <a:pt x="15569" y="340305"/>
                  </a:cubicBezTo>
                  <a:cubicBezTo>
                    <a:pt x="5600" y="330336"/>
                    <a:pt x="0" y="316816"/>
                    <a:pt x="0" y="302718"/>
                  </a:cubicBezTo>
                  <a:lnTo>
                    <a:pt x="0" y="53156"/>
                  </a:lnTo>
                  <a:cubicBezTo>
                    <a:pt x="0" y="39058"/>
                    <a:pt x="5600" y="25538"/>
                    <a:pt x="15569" y="15569"/>
                  </a:cubicBezTo>
                  <a:cubicBezTo>
                    <a:pt x="25538" y="5600"/>
                    <a:pt x="39058" y="0"/>
                    <a:pt x="53156" y="0"/>
                  </a:cubicBezTo>
                  <a:close/>
                </a:path>
              </a:pathLst>
            </a:custGeom>
            <a:solidFill>
              <a:srgbClr val="960000"/>
            </a:solidFill>
          </p:spPr>
        </p:sp>
        <p:sp>
          <p:nvSpPr>
            <p:cNvPr name="TextBox 5" id="5"/>
            <p:cNvSpPr txBox="true"/>
            <p:nvPr/>
          </p:nvSpPr>
          <p:spPr>
            <a:xfrm>
              <a:off x="0" y="-57150"/>
              <a:ext cx="3608836" cy="413024"/>
            </a:xfrm>
            <a:prstGeom prst="rect">
              <a:avLst/>
            </a:prstGeom>
          </p:spPr>
          <p:txBody>
            <a:bodyPr anchor="ctr" rtlCol="false" tIns="50800" lIns="50800" bIns="50800" rIns="50800"/>
            <a:lstStyle/>
            <a:p>
              <a:pPr algn="ctr">
                <a:lnSpc>
                  <a:spcPts val="3262"/>
                </a:lnSpc>
              </a:pPr>
            </a:p>
          </p:txBody>
        </p:sp>
      </p:grpSp>
      <p:grpSp>
        <p:nvGrpSpPr>
          <p:cNvPr name="Group 6" id="6"/>
          <p:cNvGrpSpPr/>
          <p:nvPr/>
        </p:nvGrpSpPr>
        <p:grpSpPr>
          <a:xfrm rot="0">
            <a:off x="2926507" y="2802841"/>
            <a:ext cx="12166572" cy="1347721"/>
            <a:chOff x="0" y="0"/>
            <a:chExt cx="3204365" cy="354955"/>
          </a:xfrm>
        </p:grpSpPr>
        <p:sp>
          <p:nvSpPr>
            <p:cNvPr name="Freeform 7" id="7"/>
            <p:cNvSpPr/>
            <p:nvPr/>
          </p:nvSpPr>
          <p:spPr>
            <a:xfrm flipH="false" flipV="false" rot="0">
              <a:off x="0" y="0"/>
              <a:ext cx="3204365" cy="354955"/>
            </a:xfrm>
            <a:custGeom>
              <a:avLst/>
              <a:gdLst/>
              <a:ahLst/>
              <a:cxnLst/>
              <a:rect r="r" b="b" t="t" l="l"/>
              <a:pathLst>
                <a:path h="354955" w="3204365">
                  <a:moveTo>
                    <a:pt x="0" y="0"/>
                  </a:moveTo>
                  <a:lnTo>
                    <a:pt x="3204365" y="0"/>
                  </a:lnTo>
                  <a:lnTo>
                    <a:pt x="3204365" y="354955"/>
                  </a:lnTo>
                  <a:lnTo>
                    <a:pt x="0" y="354955"/>
                  </a:lnTo>
                  <a:close/>
                </a:path>
              </a:pathLst>
            </a:custGeom>
            <a:solidFill>
              <a:srgbClr val="000000">
                <a:alpha val="0"/>
              </a:srgbClr>
            </a:solidFill>
            <a:ln w="57150" cap="sq">
              <a:solidFill>
                <a:srgbClr val="004AAD"/>
              </a:solidFill>
              <a:prstDash val="solid"/>
              <a:miter/>
            </a:ln>
          </p:spPr>
        </p:sp>
        <p:sp>
          <p:nvSpPr>
            <p:cNvPr name="TextBox 8" id="8"/>
            <p:cNvSpPr txBox="true"/>
            <p:nvPr/>
          </p:nvSpPr>
          <p:spPr>
            <a:xfrm>
              <a:off x="0" y="19050"/>
              <a:ext cx="3204365" cy="335905"/>
            </a:xfrm>
            <a:prstGeom prst="rect">
              <a:avLst/>
            </a:prstGeom>
          </p:spPr>
          <p:txBody>
            <a:bodyPr anchor="ctr" rtlCol="false" tIns="50800" lIns="50800" bIns="50800" rIns="50800"/>
            <a:lstStyle/>
            <a:p>
              <a:pPr algn="ctr">
                <a:lnSpc>
                  <a:spcPts val="2439"/>
                </a:lnSpc>
              </a:pPr>
            </a:p>
          </p:txBody>
        </p:sp>
      </p:grpSp>
      <p:sp>
        <p:nvSpPr>
          <p:cNvPr name="TextBox 9" id="9"/>
          <p:cNvSpPr txBox="true"/>
          <p:nvPr/>
        </p:nvSpPr>
        <p:spPr>
          <a:xfrm rot="0">
            <a:off x="784424" y="656383"/>
            <a:ext cx="12200554" cy="980404"/>
          </a:xfrm>
          <a:prstGeom prst="rect">
            <a:avLst/>
          </a:prstGeom>
        </p:spPr>
        <p:txBody>
          <a:bodyPr anchor="t" rtlCol="false" tIns="0" lIns="0" bIns="0" rIns="0">
            <a:spAutoFit/>
          </a:bodyPr>
          <a:lstStyle/>
          <a:p>
            <a:pPr algn="l">
              <a:lnSpc>
                <a:spcPts val="3784"/>
              </a:lnSpc>
            </a:pPr>
            <a:r>
              <a:rPr lang="en-US" sz="3154" b="true">
                <a:solidFill>
                  <a:srgbClr val="FFFFFF"/>
                </a:solidFill>
                <a:latin typeface="Poppins Ultra-Bold"/>
                <a:ea typeface="Poppins Ultra-Bold"/>
                <a:cs typeface="Poppins Ultra-Bold"/>
                <a:sym typeface="Poppins Ultra-Bold"/>
              </a:rPr>
              <a:t>What are the peak and off-peak hours for energy consumption in Catalunya from Sept 2021 to Sept 2024?</a:t>
            </a:r>
          </a:p>
        </p:txBody>
      </p:sp>
      <p:sp>
        <p:nvSpPr>
          <p:cNvPr name="TextBox 10" id="10"/>
          <p:cNvSpPr txBox="true"/>
          <p:nvPr/>
        </p:nvSpPr>
        <p:spPr>
          <a:xfrm rot="-5400000">
            <a:off x="-180811" y="5564339"/>
            <a:ext cx="5532554" cy="351458"/>
          </a:xfrm>
          <a:prstGeom prst="rect">
            <a:avLst/>
          </a:prstGeom>
        </p:spPr>
        <p:txBody>
          <a:bodyPr anchor="t" rtlCol="false" tIns="0" lIns="0" bIns="0" rIns="0">
            <a:spAutoFit/>
          </a:bodyPr>
          <a:lstStyle/>
          <a:p>
            <a:pPr algn="ctr">
              <a:lnSpc>
                <a:spcPts val="2439"/>
              </a:lnSpc>
            </a:pPr>
            <a:r>
              <a:rPr lang="en-US" b="true" sz="2463">
                <a:solidFill>
                  <a:srgbClr val="960000"/>
                </a:solidFill>
                <a:latin typeface="Poppins Bold"/>
                <a:ea typeface="Poppins Bold"/>
                <a:cs typeface="Poppins Bold"/>
                <a:sym typeface="Poppins Bold"/>
              </a:rPr>
              <a:t>HOURS</a:t>
            </a:r>
          </a:p>
        </p:txBody>
      </p:sp>
      <p:sp>
        <p:nvSpPr>
          <p:cNvPr name="TextBox 11" id="11"/>
          <p:cNvSpPr txBox="true"/>
          <p:nvPr/>
        </p:nvSpPr>
        <p:spPr>
          <a:xfrm rot="0">
            <a:off x="6377723" y="9572625"/>
            <a:ext cx="5532554" cy="351458"/>
          </a:xfrm>
          <a:prstGeom prst="rect">
            <a:avLst/>
          </a:prstGeom>
        </p:spPr>
        <p:txBody>
          <a:bodyPr anchor="t" rtlCol="false" tIns="0" lIns="0" bIns="0" rIns="0">
            <a:spAutoFit/>
          </a:bodyPr>
          <a:lstStyle/>
          <a:p>
            <a:pPr algn="ctr">
              <a:lnSpc>
                <a:spcPts val="2439"/>
              </a:lnSpc>
            </a:pPr>
            <a:r>
              <a:rPr lang="en-US" b="true" sz="2463">
                <a:solidFill>
                  <a:srgbClr val="960000"/>
                </a:solidFill>
                <a:latin typeface="Poppins Bold"/>
                <a:ea typeface="Poppins Bold"/>
                <a:cs typeface="Poppins Bold"/>
                <a:sym typeface="Poppins Bold"/>
              </a:rPr>
              <a:t>MWH</a:t>
            </a:r>
          </a:p>
        </p:txBody>
      </p:sp>
      <p:grpSp>
        <p:nvGrpSpPr>
          <p:cNvPr name="Group 12" id="12"/>
          <p:cNvGrpSpPr/>
          <p:nvPr/>
        </p:nvGrpSpPr>
        <p:grpSpPr>
          <a:xfrm rot="0">
            <a:off x="2926507" y="7536380"/>
            <a:ext cx="12166572" cy="1347721"/>
            <a:chOff x="0" y="0"/>
            <a:chExt cx="3204365" cy="354955"/>
          </a:xfrm>
        </p:grpSpPr>
        <p:sp>
          <p:nvSpPr>
            <p:cNvPr name="Freeform 13" id="13"/>
            <p:cNvSpPr/>
            <p:nvPr/>
          </p:nvSpPr>
          <p:spPr>
            <a:xfrm flipH="false" flipV="false" rot="0">
              <a:off x="0" y="0"/>
              <a:ext cx="3204365" cy="354955"/>
            </a:xfrm>
            <a:custGeom>
              <a:avLst/>
              <a:gdLst/>
              <a:ahLst/>
              <a:cxnLst/>
              <a:rect r="r" b="b" t="t" l="l"/>
              <a:pathLst>
                <a:path h="354955" w="3204365">
                  <a:moveTo>
                    <a:pt x="0" y="0"/>
                  </a:moveTo>
                  <a:lnTo>
                    <a:pt x="3204365" y="0"/>
                  </a:lnTo>
                  <a:lnTo>
                    <a:pt x="3204365" y="354955"/>
                  </a:lnTo>
                  <a:lnTo>
                    <a:pt x="0" y="354955"/>
                  </a:lnTo>
                  <a:close/>
                </a:path>
              </a:pathLst>
            </a:custGeom>
            <a:solidFill>
              <a:srgbClr val="000000">
                <a:alpha val="0"/>
              </a:srgbClr>
            </a:solidFill>
            <a:ln w="57150" cap="sq">
              <a:solidFill>
                <a:srgbClr val="004AAD"/>
              </a:solidFill>
              <a:prstDash val="solid"/>
              <a:miter/>
            </a:ln>
          </p:spPr>
        </p:sp>
        <p:sp>
          <p:nvSpPr>
            <p:cNvPr name="TextBox 14" id="14"/>
            <p:cNvSpPr txBox="true"/>
            <p:nvPr/>
          </p:nvSpPr>
          <p:spPr>
            <a:xfrm>
              <a:off x="0" y="19050"/>
              <a:ext cx="3204365" cy="335905"/>
            </a:xfrm>
            <a:prstGeom prst="rect">
              <a:avLst/>
            </a:prstGeom>
          </p:spPr>
          <p:txBody>
            <a:bodyPr anchor="ctr" rtlCol="false" tIns="50800" lIns="50800" bIns="50800" rIns="50800"/>
            <a:lstStyle/>
            <a:p>
              <a:pPr algn="ctr">
                <a:lnSpc>
                  <a:spcPts val="2439"/>
                </a:lnSpc>
              </a:pPr>
            </a:p>
          </p:txBody>
        </p:sp>
      </p:gr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899999" y="2229567"/>
            <a:ext cx="12488002" cy="7021002"/>
          </a:xfrm>
          <a:custGeom>
            <a:avLst/>
            <a:gdLst/>
            <a:ahLst/>
            <a:cxnLst/>
            <a:rect r="r" b="b" t="t" l="l"/>
            <a:pathLst>
              <a:path h="7021002" w="12488002">
                <a:moveTo>
                  <a:pt x="0" y="0"/>
                </a:moveTo>
                <a:lnTo>
                  <a:pt x="12488002" y="0"/>
                </a:lnTo>
                <a:lnTo>
                  <a:pt x="12488002" y="7021002"/>
                </a:lnTo>
                <a:lnTo>
                  <a:pt x="0" y="7021002"/>
                </a:lnTo>
                <a:lnTo>
                  <a:pt x="0" y="0"/>
                </a:lnTo>
                <a:close/>
              </a:path>
            </a:pathLst>
          </a:custGeom>
          <a:blipFill>
            <a:blip r:embed="rId2"/>
            <a:stretch>
              <a:fillRect l="-10085" t="-30695" r="-46842" b="-26310"/>
            </a:stretch>
          </a:blipFill>
        </p:spPr>
      </p:sp>
      <p:grpSp>
        <p:nvGrpSpPr>
          <p:cNvPr name="Group 3" id="3"/>
          <p:cNvGrpSpPr/>
          <p:nvPr/>
        </p:nvGrpSpPr>
        <p:grpSpPr>
          <a:xfrm rot="0">
            <a:off x="-1579650" y="490711"/>
            <a:ext cx="14564628" cy="1436245"/>
            <a:chOff x="0" y="0"/>
            <a:chExt cx="3608836" cy="355874"/>
          </a:xfrm>
        </p:grpSpPr>
        <p:sp>
          <p:nvSpPr>
            <p:cNvPr name="Freeform 4" id="4"/>
            <p:cNvSpPr/>
            <p:nvPr/>
          </p:nvSpPr>
          <p:spPr>
            <a:xfrm flipH="false" flipV="false" rot="0">
              <a:off x="0" y="0"/>
              <a:ext cx="3608836" cy="355874"/>
            </a:xfrm>
            <a:custGeom>
              <a:avLst/>
              <a:gdLst/>
              <a:ahLst/>
              <a:cxnLst/>
              <a:rect r="r" b="b" t="t" l="l"/>
              <a:pathLst>
                <a:path h="355874" w="3608836">
                  <a:moveTo>
                    <a:pt x="53156" y="0"/>
                  </a:moveTo>
                  <a:lnTo>
                    <a:pt x="3555680" y="0"/>
                  </a:lnTo>
                  <a:cubicBezTo>
                    <a:pt x="3569778" y="0"/>
                    <a:pt x="3583298" y="5600"/>
                    <a:pt x="3593267" y="15569"/>
                  </a:cubicBezTo>
                  <a:cubicBezTo>
                    <a:pt x="3603235" y="25538"/>
                    <a:pt x="3608836" y="39058"/>
                    <a:pt x="3608836" y="53156"/>
                  </a:cubicBezTo>
                  <a:lnTo>
                    <a:pt x="3608836" y="302718"/>
                  </a:lnTo>
                  <a:cubicBezTo>
                    <a:pt x="3608836" y="316816"/>
                    <a:pt x="3603235" y="330336"/>
                    <a:pt x="3593267" y="340305"/>
                  </a:cubicBezTo>
                  <a:cubicBezTo>
                    <a:pt x="3583298" y="350274"/>
                    <a:pt x="3569778" y="355874"/>
                    <a:pt x="3555680" y="355874"/>
                  </a:cubicBezTo>
                  <a:lnTo>
                    <a:pt x="53156" y="355874"/>
                  </a:lnTo>
                  <a:cubicBezTo>
                    <a:pt x="39058" y="355874"/>
                    <a:pt x="25538" y="350274"/>
                    <a:pt x="15569" y="340305"/>
                  </a:cubicBezTo>
                  <a:cubicBezTo>
                    <a:pt x="5600" y="330336"/>
                    <a:pt x="0" y="316816"/>
                    <a:pt x="0" y="302718"/>
                  </a:cubicBezTo>
                  <a:lnTo>
                    <a:pt x="0" y="53156"/>
                  </a:lnTo>
                  <a:cubicBezTo>
                    <a:pt x="0" y="39058"/>
                    <a:pt x="5600" y="25538"/>
                    <a:pt x="15569" y="15569"/>
                  </a:cubicBezTo>
                  <a:cubicBezTo>
                    <a:pt x="25538" y="5600"/>
                    <a:pt x="39058" y="0"/>
                    <a:pt x="53156" y="0"/>
                  </a:cubicBezTo>
                  <a:close/>
                </a:path>
              </a:pathLst>
            </a:custGeom>
            <a:solidFill>
              <a:srgbClr val="960000"/>
            </a:solidFill>
          </p:spPr>
        </p:sp>
        <p:sp>
          <p:nvSpPr>
            <p:cNvPr name="TextBox 5" id="5"/>
            <p:cNvSpPr txBox="true"/>
            <p:nvPr/>
          </p:nvSpPr>
          <p:spPr>
            <a:xfrm>
              <a:off x="0" y="-57150"/>
              <a:ext cx="3608836" cy="413024"/>
            </a:xfrm>
            <a:prstGeom prst="rect">
              <a:avLst/>
            </a:prstGeom>
          </p:spPr>
          <p:txBody>
            <a:bodyPr anchor="ctr" rtlCol="false" tIns="50800" lIns="50800" bIns="50800" rIns="50800"/>
            <a:lstStyle/>
            <a:p>
              <a:pPr algn="ctr">
                <a:lnSpc>
                  <a:spcPts val="3262"/>
                </a:lnSpc>
              </a:pPr>
            </a:p>
          </p:txBody>
        </p:sp>
      </p:grpSp>
      <p:sp>
        <p:nvSpPr>
          <p:cNvPr name="TextBox 6" id="6"/>
          <p:cNvSpPr txBox="true"/>
          <p:nvPr/>
        </p:nvSpPr>
        <p:spPr>
          <a:xfrm rot="0">
            <a:off x="784424" y="646858"/>
            <a:ext cx="11604661" cy="1095375"/>
          </a:xfrm>
          <a:prstGeom prst="rect">
            <a:avLst/>
          </a:prstGeom>
        </p:spPr>
        <p:txBody>
          <a:bodyPr anchor="t" rtlCol="false" tIns="0" lIns="0" bIns="0" rIns="0">
            <a:spAutoFit/>
          </a:bodyPr>
          <a:lstStyle/>
          <a:p>
            <a:pPr algn="l">
              <a:lnSpc>
                <a:spcPts val="4234"/>
              </a:lnSpc>
            </a:pPr>
            <a:r>
              <a:rPr lang="en-US" sz="3528" b="true">
                <a:solidFill>
                  <a:srgbClr val="FFFFFF"/>
                </a:solidFill>
                <a:latin typeface="Poppins Ultra-Bold"/>
                <a:ea typeface="Poppins Ultra-Bold"/>
                <a:cs typeface="Poppins Ultra-Bold"/>
                <a:sym typeface="Poppins Ultra-Bold"/>
              </a:rPr>
              <a:t>How does energy consumption vary by day of the week during this period?</a:t>
            </a:r>
          </a:p>
        </p:txBody>
      </p:sp>
      <p:sp>
        <p:nvSpPr>
          <p:cNvPr name="TextBox 7" id="7"/>
          <p:cNvSpPr txBox="true"/>
          <p:nvPr/>
        </p:nvSpPr>
        <p:spPr>
          <a:xfrm rot="-5400000">
            <a:off x="-180811" y="5564339"/>
            <a:ext cx="5532554" cy="351458"/>
          </a:xfrm>
          <a:prstGeom prst="rect">
            <a:avLst/>
          </a:prstGeom>
        </p:spPr>
        <p:txBody>
          <a:bodyPr anchor="t" rtlCol="false" tIns="0" lIns="0" bIns="0" rIns="0">
            <a:spAutoFit/>
          </a:bodyPr>
          <a:lstStyle/>
          <a:p>
            <a:pPr algn="ctr">
              <a:lnSpc>
                <a:spcPts val="2439"/>
              </a:lnSpc>
            </a:pPr>
            <a:r>
              <a:rPr lang="en-US" b="true" sz="2463">
                <a:solidFill>
                  <a:srgbClr val="960000"/>
                </a:solidFill>
                <a:latin typeface="Poppins Bold"/>
                <a:ea typeface="Poppins Bold"/>
                <a:cs typeface="Poppins Bold"/>
                <a:sym typeface="Poppins Bold"/>
              </a:rPr>
              <a:t>MWH</a:t>
            </a:r>
          </a:p>
        </p:txBody>
      </p:sp>
      <p:sp>
        <p:nvSpPr>
          <p:cNvPr name="TextBox 8" id="8"/>
          <p:cNvSpPr txBox="true"/>
          <p:nvPr/>
        </p:nvSpPr>
        <p:spPr>
          <a:xfrm rot="0">
            <a:off x="6377723" y="9572625"/>
            <a:ext cx="5532554" cy="351458"/>
          </a:xfrm>
          <a:prstGeom prst="rect">
            <a:avLst/>
          </a:prstGeom>
        </p:spPr>
        <p:txBody>
          <a:bodyPr anchor="t" rtlCol="false" tIns="0" lIns="0" bIns="0" rIns="0">
            <a:spAutoFit/>
          </a:bodyPr>
          <a:lstStyle/>
          <a:p>
            <a:pPr algn="ctr">
              <a:lnSpc>
                <a:spcPts val="2439"/>
              </a:lnSpc>
            </a:pPr>
            <a:r>
              <a:rPr lang="en-US" b="true" sz="2463">
                <a:solidFill>
                  <a:srgbClr val="960000"/>
                </a:solidFill>
                <a:latin typeface="Poppins Bold"/>
                <a:ea typeface="Poppins Bold"/>
                <a:cs typeface="Poppins Bold"/>
                <a:sym typeface="Poppins Bold"/>
              </a:rPr>
              <a:t>DAYS</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0042" y="0"/>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true" rot="0">
            <a:off x="14173998" y="6178663"/>
            <a:ext cx="4114800" cy="4114800"/>
          </a:xfrm>
          <a:custGeom>
            <a:avLst/>
            <a:gdLst/>
            <a:ahLst/>
            <a:cxnLst/>
            <a:rect r="r" b="b" t="t" l="l"/>
            <a:pathLst>
              <a:path h="4114800" w="4114800">
                <a:moveTo>
                  <a:pt x="4114800" y="4114800"/>
                </a:moveTo>
                <a:lnTo>
                  <a:pt x="0" y="4114800"/>
                </a:lnTo>
                <a:lnTo>
                  <a:pt x="0" y="0"/>
                </a:lnTo>
                <a:lnTo>
                  <a:pt x="4114800" y="0"/>
                </a:lnTo>
                <a:lnTo>
                  <a:pt x="4114800" y="411480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444909" y="3074354"/>
            <a:ext cx="8517572" cy="4836224"/>
          </a:xfrm>
          <a:custGeom>
            <a:avLst/>
            <a:gdLst/>
            <a:ahLst/>
            <a:cxnLst/>
            <a:rect r="r" b="b" t="t" l="l"/>
            <a:pathLst>
              <a:path h="4836224" w="8517572">
                <a:moveTo>
                  <a:pt x="0" y="0"/>
                </a:moveTo>
                <a:lnTo>
                  <a:pt x="8517571" y="0"/>
                </a:lnTo>
                <a:lnTo>
                  <a:pt x="8517571" y="4836224"/>
                </a:lnTo>
                <a:lnTo>
                  <a:pt x="0" y="4836224"/>
                </a:lnTo>
                <a:lnTo>
                  <a:pt x="0" y="0"/>
                </a:lnTo>
                <a:close/>
              </a:path>
            </a:pathLst>
          </a:custGeom>
          <a:blipFill>
            <a:blip r:embed="rId4"/>
            <a:stretch>
              <a:fillRect l="-10141" t="-30724" r="-47450" b="-25398"/>
            </a:stretch>
          </a:blipFill>
        </p:spPr>
      </p:sp>
      <p:sp>
        <p:nvSpPr>
          <p:cNvPr name="Freeform 5" id="5"/>
          <p:cNvSpPr/>
          <p:nvPr/>
        </p:nvSpPr>
        <p:spPr>
          <a:xfrm flipH="false" flipV="false" rot="0">
            <a:off x="9167336" y="3074354"/>
            <a:ext cx="8675756" cy="4836224"/>
          </a:xfrm>
          <a:custGeom>
            <a:avLst/>
            <a:gdLst/>
            <a:ahLst/>
            <a:cxnLst/>
            <a:rect r="r" b="b" t="t" l="l"/>
            <a:pathLst>
              <a:path h="4836224" w="8675756">
                <a:moveTo>
                  <a:pt x="0" y="0"/>
                </a:moveTo>
                <a:lnTo>
                  <a:pt x="8675755" y="0"/>
                </a:lnTo>
                <a:lnTo>
                  <a:pt x="8675755" y="4836224"/>
                </a:lnTo>
                <a:lnTo>
                  <a:pt x="0" y="4836224"/>
                </a:lnTo>
                <a:lnTo>
                  <a:pt x="0" y="0"/>
                </a:lnTo>
                <a:close/>
              </a:path>
            </a:pathLst>
          </a:custGeom>
          <a:blipFill>
            <a:blip r:embed="rId5"/>
            <a:stretch>
              <a:fillRect l="-10107" t="-31539" r="-46674" b="-26665"/>
            </a:stretch>
          </a:blipFill>
        </p:spPr>
      </p:sp>
      <p:sp>
        <p:nvSpPr>
          <p:cNvPr name="TextBox 6" id="6"/>
          <p:cNvSpPr txBox="true"/>
          <p:nvPr/>
        </p:nvSpPr>
        <p:spPr>
          <a:xfrm rot="0">
            <a:off x="2266305" y="939430"/>
            <a:ext cx="14122128" cy="1672673"/>
          </a:xfrm>
          <a:prstGeom prst="rect">
            <a:avLst/>
          </a:prstGeom>
        </p:spPr>
        <p:txBody>
          <a:bodyPr anchor="t" rtlCol="false" tIns="0" lIns="0" bIns="0" rIns="0">
            <a:spAutoFit/>
          </a:bodyPr>
          <a:lstStyle/>
          <a:p>
            <a:pPr algn="ctr">
              <a:lnSpc>
                <a:spcPts val="6225"/>
              </a:lnSpc>
            </a:pPr>
            <a:r>
              <a:rPr lang="en-US" sz="6288">
                <a:solidFill>
                  <a:srgbClr val="960000"/>
                </a:solidFill>
                <a:latin typeface="Poppins"/>
                <a:ea typeface="Poppins"/>
                <a:cs typeface="Poppins"/>
                <a:sym typeface="Poppins"/>
              </a:rPr>
              <a:t>COMPARISONS FOR JAN 2005–AUG 2021 AND SEPT 2021– SEPT 2024</a:t>
            </a:r>
          </a:p>
        </p:txBody>
      </p:sp>
      <p:grpSp>
        <p:nvGrpSpPr>
          <p:cNvPr name="Group 7" id="7"/>
          <p:cNvGrpSpPr/>
          <p:nvPr/>
        </p:nvGrpSpPr>
        <p:grpSpPr>
          <a:xfrm rot="0">
            <a:off x="444909" y="3440939"/>
            <a:ext cx="17398183" cy="1012632"/>
            <a:chOff x="0" y="0"/>
            <a:chExt cx="4582237" cy="266701"/>
          </a:xfrm>
        </p:grpSpPr>
        <p:sp>
          <p:nvSpPr>
            <p:cNvPr name="Freeform 8" id="8"/>
            <p:cNvSpPr/>
            <p:nvPr/>
          </p:nvSpPr>
          <p:spPr>
            <a:xfrm flipH="false" flipV="false" rot="0">
              <a:off x="0" y="0"/>
              <a:ext cx="4582237" cy="266701"/>
            </a:xfrm>
            <a:custGeom>
              <a:avLst/>
              <a:gdLst/>
              <a:ahLst/>
              <a:cxnLst/>
              <a:rect r="r" b="b" t="t" l="l"/>
              <a:pathLst>
                <a:path h="266701" w="4582237">
                  <a:moveTo>
                    <a:pt x="0" y="0"/>
                  </a:moveTo>
                  <a:lnTo>
                    <a:pt x="4582237" y="0"/>
                  </a:lnTo>
                  <a:lnTo>
                    <a:pt x="4582237" y="266701"/>
                  </a:lnTo>
                  <a:lnTo>
                    <a:pt x="0" y="266701"/>
                  </a:lnTo>
                  <a:close/>
                </a:path>
              </a:pathLst>
            </a:custGeom>
            <a:solidFill>
              <a:srgbClr val="000000">
                <a:alpha val="0"/>
              </a:srgbClr>
            </a:solidFill>
            <a:ln w="57150" cap="sq">
              <a:solidFill>
                <a:srgbClr val="004AAD"/>
              </a:solidFill>
              <a:prstDash val="solid"/>
              <a:miter/>
            </a:ln>
          </p:spPr>
        </p:sp>
        <p:sp>
          <p:nvSpPr>
            <p:cNvPr name="TextBox 9" id="9"/>
            <p:cNvSpPr txBox="true"/>
            <p:nvPr/>
          </p:nvSpPr>
          <p:spPr>
            <a:xfrm>
              <a:off x="0" y="19050"/>
              <a:ext cx="4582237" cy="247651"/>
            </a:xfrm>
            <a:prstGeom prst="rect">
              <a:avLst/>
            </a:prstGeom>
          </p:spPr>
          <p:txBody>
            <a:bodyPr anchor="ctr" rtlCol="false" tIns="50800" lIns="50800" bIns="50800" rIns="50800"/>
            <a:lstStyle/>
            <a:p>
              <a:pPr algn="ctr">
                <a:lnSpc>
                  <a:spcPts val="2439"/>
                </a:lnSpc>
              </a:pPr>
            </a:p>
          </p:txBody>
        </p:sp>
      </p:grpSp>
      <p:grpSp>
        <p:nvGrpSpPr>
          <p:cNvPr name="Group 10" id="10"/>
          <p:cNvGrpSpPr/>
          <p:nvPr/>
        </p:nvGrpSpPr>
        <p:grpSpPr>
          <a:xfrm rot="0">
            <a:off x="444909" y="6727411"/>
            <a:ext cx="17398183" cy="1012632"/>
            <a:chOff x="0" y="0"/>
            <a:chExt cx="4582237" cy="266701"/>
          </a:xfrm>
        </p:grpSpPr>
        <p:sp>
          <p:nvSpPr>
            <p:cNvPr name="Freeform 11" id="11"/>
            <p:cNvSpPr/>
            <p:nvPr/>
          </p:nvSpPr>
          <p:spPr>
            <a:xfrm flipH="false" flipV="false" rot="0">
              <a:off x="0" y="0"/>
              <a:ext cx="4582237" cy="266701"/>
            </a:xfrm>
            <a:custGeom>
              <a:avLst/>
              <a:gdLst/>
              <a:ahLst/>
              <a:cxnLst/>
              <a:rect r="r" b="b" t="t" l="l"/>
              <a:pathLst>
                <a:path h="266701" w="4582237">
                  <a:moveTo>
                    <a:pt x="0" y="0"/>
                  </a:moveTo>
                  <a:lnTo>
                    <a:pt x="4582237" y="0"/>
                  </a:lnTo>
                  <a:lnTo>
                    <a:pt x="4582237" y="266701"/>
                  </a:lnTo>
                  <a:lnTo>
                    <a:pt x="0" y="266701"/>
                  </a:lnTo>
                  <a:close/>
                </a:path>
              </a:pathLst>
            </a:custGeom>
            <a:solidFill>
              <a:srgbClr val="000000">
                <a:alpha val="0"/>
              </a:srgbClr>
            </a:solidFill>
            <a:ln w="57150" cap="sq">
              <a:solidFill>
                <a:srgbClr val="004AAD"/>
              </a:solidFill>
              <a:prstDash val="solid"/>
              <a:miter/>
            </a:ln>
          </p:spPr>
        </p:sp>
        <p:sp>
          <p:nvSpPr>
            <p:cNvPr name="TextBox 12" id="12"/>
            <p:cNvSpPr txBox="true"/>
            <p:nvPr/>
          </p:nvSpPr>
          <p:spPr>
            <a:xfrm>
              <a:off x="0" y="19050"/>
              <a:ext cx="4582237" cy="247651"/>
            </a:xfrm>
            <a:prstGeom prst="rect">
              <a:avLst/>
            </a:prstGeom>
          </p:spPr>
          <p:txBody>
            <a:bodyPr anchor="ctr" rtlCol="false" tIns="50800" lIns="50800" bIns="50800" rIns="50800"/>
            <a:lstStyle/>
            <a:p>
              <a:pPr algn="ctr">
                <a:lnSpc>
                  <a:spcPts val="2439"/>
                </a:lnSpc>
              </a:pPr>
            </a:p>
          </p:txBody>
        </p:sp>
      </p:gr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0042" y="0"/>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9144000" y="3127140"/>
            <a:ext cx="8602016" cy="4836224"/>
          </a:xfrm>
          <a:custGeom>
            <a:avLst/>
            <a:gdLst/>
            <a:ahLst/>
            <a:cxnLst/>
            <a:rect r="r" b="b" t="t" l="l"/>
            <a:pathLst>
              <a:path h="4836224" w="8602016">
                <a:moveTo>
                  <a:pt x="0" y="0"/>
                </a:moveTo>
                <a:lnTo>
                  <a:pt x="8602016" y="0"/>
                </a:lnTo>
                <a:lnTo>
                  <a:pt x="8602016" y="4836224"/>
                </a:lnTo>
                <a:lnTo>
                  <a:pt x="0" y="4836224"/>
                </a:lnTo>
                <a:lnTo>
                  <a:pt x="0" y="0"/>
                </a:lnTo>
                <a:close/>
              </a:path>
            </a:pathLst>
          </a:custGeom>
          <a:blipFill>
            <a:blip r:embed="rId4"/>
            <a:stretch>
              <a:fillRect l="-10085" t="-30695" r="-46842" b="-26310"/>
            </a:stretch>
          </a:blipFill>
        </p:spPr>
      </p:sp>
      <p:sp>
        <p:nvSpPr>
          <p:cNvPr name="Freeform 4" id="4"/>
          <p:cNvSpPr/>
          <p:nvPr/>
        </p:nvSpPr>
        <p:spPr>
          <a:xfrm flipH="true" flipV="true" rot="0">
            <a:off x="14173998" y="6178663"/>
            <a:ext cx="4114800" cy="4114800"/>
          </a:xfrm>
          <a:custGeom>
            <a:avLst/>
            <a:gdLst/>
            <a:ahLst/>
            <a:cxnLst/>
            <a:rect r="r" b="b" t="t" l="l"/>
            <a:pathLst>
              <a:path h="4114800" w="4114800">
                <a:moveTo>
                  <a:pt x="4114800" y="4114800"/>
                </a:moveTo>
                <a:lnTo>
                  <a:pt x="0" y="4114800"/>
                </a:lnTo>
                <a:lnTo>
                  <a:pt x="0" y="0"/>
                </a:lnTo>
                <a:lnTo>
                  <a:pt x="4114800" y="0"/>
                </a:lnTo>
                <a:lnTo>
                  <a:pt x="4114800" y="411480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5" id="5"/>
          <p:cNvSpPr txBox="true"/>
          <p:nvPr/>
        </p:nvSpPr>
        <p:spPr>
          <a:xfrm rot="0">
            <a:off x="2266305" y="939430"/>
            <a:ext cx="14122128" cy="1672673"/>
          </a:xfrm>
          <a:prstGeom prst="rect">
            <a:avLst/>
          </a:prstGeom>
        </p:spPr>
        <p:txBody>
          <a:bodyPr anchor="t" rtlCol="false" tIns="0" lIns="0" bIns="0" rIns="0">
            <a:spAutoFit/>
          </a:bodyPr>
          <a:lstStyle/>
          <a:p>
            <a:pPr algn="ctr">
              <a:lnSpc>
                <a:spcPts val="6225"/>
              </a:lnSpc>
            </a:pPr>
            <a:r>
              <a:rPr lang="en-US" sz="6288">
                <a:solidFill>
                  <a:srgbClr val="960000"/>
                </a:solidFill>
                <a:latin typeface="Poppins"/>
                <a:ea typeface="Poppins"/>
                <a:cs typeface="Poppins"/>
                <a:sym typeface="Poppins"/>
              </a:rPr>
              <a:t>COMPARISONS FOR JAN 2005–AUG 2021 AND SEPT 2021– SEPT 2024</a:t>
            </a:r>
          </a:p>
        </p:txBody>
      </p:sp>
      <p:sp>
        <p:nvSpPr>
          <p:cNvPr name="Freeform 6" id="6"/>
          <p:cNvSpPr/>
          <p:nvPr/>
        </p:nvSpPr>
        <p:spPr>
          <a:xfrm flipH="false" flipV="false" rot="0">
            <a:off x="423277" y="3127140"/>
            <a:ext cx="8602016" cy="4818334"/>
          </a:xfrm>
          <a:custGeom>
            <a:avLst/>
            <a:gdLst/>
            <a:ahLst/>
            <a:cxnLst/>
            <a:rect r="r" b="b" t="t" l="l"/>
            <a:pathLst>
              <a:path h="4818334" w="8602016">
                <a:moveTo>
                  <a:pt x="0" y="0"/>
                </a:moveTo>
                <a:lnTo>
                  <a:pt x="8602016" y="0"/>
                </a:lnTo>
                <a:lnTo>
                  <a:pt x="8602016" y="4818335"/>
                </a:lnTo>
                <a:lnTo>
                  <a:pt x="0" y="4818335"/>
                </a:lnTo>
                <a:lnTo>
                  <a:pt x="0" y="0"/>
                </a:lnTo>
                <a:close/>
              </a:path>
            </a:pathLst>
          </a:custGeom>
          <a:blipFill>
            <a:blip r:embed="rId5"/>
            <a:stretch>
              <a:fillRect l="-5692" t="-27872" r="-40531" b="-18968"/>
            </a:stretch>
          </a:blipFill>
        </p:spPr>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0042" y="0"/>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true" rot="0">
            <a:off x="14173998" y="6178663"/>
            <a:ext cx="4114800" cy="4114800"/>
          </a:xfrm>
          <a:custGeom>
            <a:avLst/>
            <a:gdLst/>
            <a:ahLst/>
            <a:cxnLst/>
            <a:rect r="r" b="b" t="t" l="l"/>
            <a:pathLst>
              <a:path h="4114800" w="4114800">
                <a:moveTo>
                  <a:pt x="4114800" y="4114800"/>
                </a:moveTo>
                <a:lnTo>
                  <a:pt x="0" y="4114800"/>
                </a:lnTo>
                <a:lnTo>
                  <a:pt x="0" y="0"/>
                </a:lnTo>
                <a:lnTo>
                  <a:pt x="4114800" y="0"/>
                </a:lnTo>
                <a:lnTo>
                  <a:pt x="4114800" y="411480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a:hlinkClick r:id="rId5" tooltip="https://app.powerbi.com/groups/me/reports/f91cb15a-cb86-41d1-8d86-a40dc3ab58d1/1d386232eb614cdcbb8b?experience=power-bi"/>
          </p:cNvPr>
          <p:cNvSpPr/>
          <p:nvPr/>
        </p:nvSpPr>
        <p:spPr>
          <a:xfrm flipH="false" flipV="false" rot="0">
            <a:off x="1764042" y="1339086"/>
            <a:ext cx="14467357" cy="7919214"/>
          </a:xfrm>
          <a:custGeom>
            <a:avLst/>
            <a:gdLst/>
            <a:ahLst/>
            <a:cxnLst/>
            <a:rect r="r" b="b" t="t" l="l"/>
            <a:pathLst>
              <a:path h="7919214" w="14467357">
                <a:moveTo>
                  <a:pt x="0" y="0"/>
                </a:moveTo>
                <a:lnTo>
                  <a:pt x="14467356" y="0"/>
                </a:lnTo>
                <a:lnTo>
                  <a:pt x="14467356" y="7919214"/>
                </a:lnTo>
                <a:lnTo>
                  <a:pt x="0" y="7919214"/>
                </a:lnTo>
                <a:lnTo>
                  <a:pt x="0" y="0"/>
                </a:lnTo>
                <a:close/>
              </a:path>
            </a:pathLst>
          </a:custGeom>
          <a:blipFill>
            <a:blip r:embed="rId4"/>
            <a:stretch>
              <a:fillRect l="-10431" t="-32509" r="-47044" b="-29315"/>
            </a:stretch>
          </a:blipFill>
          <a:ln w="38100" cap="sq">
            <a:solidFill>
              <a:srgbClr val="960000"/>
            </a:solidFill>
            <a:prstDash val="solid"/>
            <a:miter/>
          </a:ln>
        </p:spPr>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0042" y="0"/>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true" rot="0">
            <a:off x="14173998" y="6178663"/>
            <a:ext cx="4114800" cy="4114800"/>
          </a:xfrm>
          <a:custGeom>
            <a:avLst/>
            <a:gdLst/>
            <a:ahLst/>
            <a:cxnLst/>
            <a:rect r="r" b="b" t="t" l="l"/>
            <a:pathLst>
              <a:path h="4114800" w="4114800">
                <a:moveTo>
                  <a:pt x="4114800" y="4114800"/>
                </a:moveTo>
                <a:lnTo>
                  <a:pt x="0" y="4114800"/>
                </a:lnTo>
                <a:lnTo>
                  <a:pt x="0" y="0"/>
                </a:lnTo>
                <a:lnTo>
                  <a:pt x="4114800" y="0"/>
                </a:lnTo>
                <a:lnTo>
                  <a:pt x="4114800" y="411480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765639" y="1232121"/>
            <a:ext cx="14127336" cy="8026179"/>
          </a:xfrm>
          <a:custGeom>
            <a:avLst/>
            <a:gdLst/>
            <a:ahLst/>
            <a:cxnLst/>
            <a:rect r="r" b="b" t="t" l="l"/>
            <a:pathLst>
              <a:path h="8026179" w="14127336">
                <a:moveTo>
                  <a:pt x="0" y="0"/>
                </a:moveTo>
                <a:lnTo>
                  <a:pt x="14127336" y="0"/>
                </a:lnTo>
                <a:lnTo>
                  <a:pt x="14127336" y="8026179"/>
                </a:lnTo>
                <a:lnTo>
                  <a:pt x="0" y="8026179"/>
                </a:lnTo>
                <a:lnTo>
                  <a:pt x="0" y="0"/>
                </a:lnTo>
                <a:close/>
              </a:path>
            </a:pathLst>
          </a:custGeom>
          <a:blipFill>
            <a:blip r:embed="rId4"/>
            <a:stretch>
              <a:fillRect l="-10301" t="-30250" r="-46649" b="-25143"/>
            </a:stretch>
          </a:blipFill>
          <a:ln w="19050" cap="sq">
            <a:solidFill>
              <a:srgbClr val="960000"/>
            </a:solidFill>
            <a:prstDash val="solid"/>
            <a:miter/>
          </a:ln>
        </p:spPr>
      </p:sp>
      <p:sp>
        <p:nvSpPr>
          <p:cNvPr name="TextBox 5" id="5"/>
          <p:cNvSpPr txBox="true"/>
          <p:nvPr/>
        </p:nvSpPr>
        <p:spPr>
          <a:xfrm rot="0">
            <a:off x="6063030" y="9277350"/>
            <a:ext cx="5532554" cy="351458"/>
          </a:xfrm>
          <a:prstGeom prst="rect">
            <a:avLst/>
          </a:prstGeom>
        </p:spPr>
        <p:txBody>
          <a:bodyPr anchor="t" rtlCol="false" tIns="0" lIns="0" bIns="0" rIns="0">
            <a:spAutoFit/>
          </a:bodyPr>
          <a:lstStyle/>
          <a:p>
            <a:pPr algn="ctr">
              <a:lnSpc>
                <a:spcPts val="2439"/>
              </a:lnSpc>
            </a:pPr>
            <a:r>
              <a:rPr lang="en-US" b="true" sz="2463">
                <a:solidFill>
                  <a:srgbClr val="960000"/>
                </a:solidFill>
                <a:latin typeface="Poppins Bold"/>
                <a:ea typeface="Poppins Bold"/>
                <a:cs typeface="Poppins Bold"/>
                <a:sym typeface="Poppins Bold"/>
              </a:rPr>
              <a:t>HOURS</a:t>
            </a:r>
          </a:p>
        </p:txBody>
      </p:sp>
      <p:sp>
        <p:nvSpPr>
          <p:cNvPr name="TextBox 6" id="6"/>
          <p:cNvSpPr txBox="true"/>
          <p:nvPr/>
        </p:nvSpPr>
        <p:spPr>
          <a:xfrm rot="-5400000">
            <a:off x="-1176368" y="5294057"/>
            <a:ext cx="5532554" cy="351458"/>
          </a:xfrm>
          <a:prstGeom prst="rect">
            <a:avLst/>
          </a:prstGeom>
        </p:spPr>
        <p:txBody>
          <a:bodyPr anchor="t" rtlCol="false" tIns="0" lIns="0" bIns="0" rIns="0">
            <a:spAutoFit/>
          </a:bodyPr>
          <a:lstStyle/>
          <a:p>
            <a:pPr algn="ctr">
              <a:lnSpc>
                <a:spcPts val="2439"/>
              </a:lnSpc>
            </a:pPr>
            <a:r>
              <a:rPr lang="en-US" b="true" sz="2463">
                <a:solidFill>
                  <a:srgbClr val="960000"/>
                </a:solidFill>
                <a:latin typeface="Poppins Bold"/>
                <a:ea typeface="Poppins Bold"/>
                <a:cs typeface="Poppins Bold"/>
                <a:sym typeface="Poppins Bold"/>
              </a:rPr>
              <a:t>PRICE IN EUROS</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79650" y="490711"/>
            <a:ext cx="14564628" cy="1436245"/>
            <a:chOff x="0" y="0"/>
            <a:chExt cx="3608836" cy="355874"/>
          </a:xfrm>
        </p:grpSpPr>
        <p:sp>
          <p:nvSpPr>
            <p:cNvPr name="Freeform 3" id="3"/>
            <p:cNvSpPr/>
            <p:nvPr/>
          </p:nvSpPr>
          <p:spPr>
            <a:xfrm flipH="false" flipV="false" rot="0">
              <a:off x="0" y="0"/>
              <a:ext cx="3608836" cy="355874"/>
            </a:xfrm>
            <a:custGeom>
              <a:avLst/>
              <a:gdLst/>
              <a:ahLst/>
              <a:cxnLst/>
              <a:rect r="r" b="b" t="t" l="l"/>
              <a:pathLst>
                <a:path h="355874" w="3608836">
                  <a:moveTo>
                    <a:pt x="53156" y="0"/>
                  </a:moveTo>
                  <a:lnTo>
                    <a:pt x="3555680" y="0"/>
                  </a:lnTo>
                  <a:cubicBezTo>
                    <a:pt x="3569778" y="0"/>
                    <a:pt x="3583298" y="5600"/>
                    <a:pt x="3593267" y="15569"/>
                  </a:cubicBezTo>
                  <a:cubicBezTo>
                    <a:pt x="3603235" y="25538"/>
                    <a:pt x="3608836" y="39058"/>
                    <a:pt x="3608836" y="53156"/>
                  </a:cubicBezTo>
                  <a:lnTo>
                    <a:pt x="3608836" y="302718"/>
                  </a:lnTo>
                  <a:cubicBezTo>
                    <a:pt x="3608836" y="316816"/>
                    <a:pt x="3603235" y="330336"/>
                    <a:pt x="3593267" y="340305"/>
                  </a:cubicBezTo>
                  <a:cubicBezTo>
                    <a:pt x="3583298" y="350274"/>
                    <a:pt x="3569778" y="355874"/>
                    <a:pt x="3555680" y="355874"/>
                  </a:cubicBezTo>
                  <a:lnTo>
                    <a:pt x="53156" y="355874"/>
                  </a:lnTo>
                  <a:cubicBezTo>
                    <a:pt x="39058" y="355874"/>
                    <a:pt x="25538" y="350274"/>
                    <a:pt x="15569" y="340305"/>
                  </a:cubicBezTo>
                  <a:cubicBezTo>
                    <a:pt x="5600" y="330336"/>
                    <a:pt x="0" y="316816"/>
                    <a:pt x="0" y="302718"/>
                  </a:cubicBezTo>
                  <a:lnTo>
                    <a:pt x="0" y="53156"/>
                  </a:lnTo>
                  <a:cubicBezTo>
                    <a:pt x="0" y="39058"/>
                    <a:pt x="5600" y="25538"/>
                    <a:pt x="15569" y="15569"/>
                  </a:cubicBezTo>
                  <a:cubicBezTo>
                    <a:pt x="25538" y="5600"/>
                    <a:pt x="39058" y="0"/>
                    <a:pt x="53156" y="0"/>
                  </a:cubicBezTo>
                  <a:close/>
                </a:path>
              </a:pathLst>
            </a:custGeom>
            <a:solidFill>
              <a:srgbClr val="960000"/>
            </a:solidFill>
          </p:spPr>
        </p:sp>
        <p:sp>
          <p:nvSpPr>
            <p:cNvPr name="TextBox 4" id="4"/>
            <p:cNvSpPr txBox="true"/>
            <p:nvPr/>
          </p:nvSpPr>
          <p:spPr>
            <a:xfrm>
              <a:off x="0" y="-57150"/>
              <a:ext cx="3608836" cy="413024"/>
            </a:xfrm>
            <a:prstGeom prst="rect">
              <a:avLst/>
            </a:prstGeom>
          </p:spPr>
          <p:txBody>
            <a:bodyPr anchor="ctr" rtlCol="false" tIns="50800" lIns="50800" bIns="50800" rIns="50800"/>
            <a:lstStyle/>
            <a:p>
              <a:pPr algn="ctr">
                <a:lnSpc>
                  <a:spcPts val="3262"/>
                </a:lnSpc>
              </a:pPr>
            </a:p>
          </p:txBody>
        </p:sp>
      </p:grpSp>
      <p:sp>
        <p:nvSpPr>
          <p:cNvPr name="Freeform 5" id="5"/>
          <p:cNvSpPr/>
          <p:nvPr/>
        </p:nvSpPr>
        <p:spPr>
          <a:xfrm flipH="false" flipV="false" rot="0">
            <a:off x="3148146" y="2562922"/>
            <a:ext cx="11991707" cy="6695378"/>
          </a:xfrm>
          <a:custGeom>
            <a:avLst/>
            <a:gdLst/>
            <a:ahLst/>
            <a:cxnLst/>
            <a:rect r="r" b="b" t="t" l="l"/>
            <a:pathLst>
              <a:path h="6695378" w="11991707">
                <a:moveTo>
                  <a:pt x="0" y="0"/>
                </a:moveTo>
                <a:lnTo>
                  <a:pt x="11991708" y="0"/>
                </a:lnTo>
                <a:lnTo>
                  <a:pt x="11991708" y="6695378"/>
                </a:lnTo>
                <a:lnTo>
                  <a:pt x="0" y="6695378"/>
                </a:lnTo>
                <a:lnTo>
                  <a:pt x="0" y="0"/>
                </a:lnTo>
                <a:close/>
              </a:path>
            </a:pathLst>
          </a:custGeom>
          <a:blipFill>
            <a:blip r:embed="rId2"/>
            <a:stretch>
              <a:fillRect l="-10234" t="-31851" r="-46730" b="-26284"/>
            </a:stretch>
          </a:blipFill>
          <a:ln w="19050" cap="sq">
            <a:solidFill>
              <a:srgbClr val="960000"/>
            </a:solidFill>
            <a:prstDash val="solid"/>
            <a:miter/>
          </a:ln>
        </p:spPr>
      </p:sp>
      <p:sp>
        <p:nvSpPr>
          <p:cNvPr name="TextBox 6" id="6"/>
          <p:cNvSpPr txBox="true"/>
          <p:nvPr/>
        </p:nvSpPr>
        <p:spPr>
          <a:xfrm rot="0">
            <a:off x="784424" y="646858"/>
            <a:ext cx="11604661" cy="1095375"/>
          </a:xfrm>
          <a:prstGeom prst="rect">
            <a:avLst/>
          </a:prstGeom>
        </p:spPr>
        <p:txBody>
          <a:bodyPr anchor="t" rtlCol="false" tIns="0" lIns="0" bIns="0" rIns="0">
            <a:spAutoFit/>
          </a:bodyPr>
          <a:lstStyle/>
          <a:p>
            <a:pPr algn="l">
              <a:lnSpc>
                <a:spcPts val="4234"/>
              </a:lnSpc>
            </a:pPr>
            <a:r>
              <a:rPr lang="en-US" sz="3528" b="true">
                <a:solidFill>
                  <a:srgbClr val="FFFFFF"/>
                </a:solidFill>
                <a:latin typeface="Poppins Ultra-Bold"/>
                <a:ea typeface="Poppins Ultra-Bold"/>
                <a:cs typeface="Poppins Ultra-Bold"/>
                <a:sym typeface="Poppins Ultra-Bold"/>
              </a:rPr>
              <a:t>During which hour(s) did residents in Catalunya pay the lowest and highest energy prices?</a:t>
            </a:r>
          </a:p>
        </p:txBody>
      </p:sp>
      <p:sp>
        <p:nvSpPr>
          <p:cNvPr name="TextBox 7" id="7"/>
          <p:cNvSpPr txBox="true"/>
          <p:nvPr/>
        </p:nvSpPr>
        <p:spPr>
          <a:xfrm rot="-5400000">
            <a:off x="206140" y="5734882"/>
            <a:ext cx="5532554" cy="351458"/>
          </a:xfrm>
          <a:prstGeom prst="rect">
            <a:avLst/>
          </a:prstGeom>
        </p:spPr>
        <p:txBody>
          <a:bodyPr anchor="t" rtlCol="false" tIns="0" lIns="0" bIns="0" rIns="0">
            <a:spAutoFit/>
          </a:bodyPr>
          <a:lstStyle/>
          <a:p>
            <a:pPr algn="ctr">
              <a:lnSpc>
                <a:spcPts val="2439"/>
              </a:lnSpc>
            </a:pPr>
            <a:r>
              <a:rPr lang="en-US" b="true" sz="2463">
                <a:solidFill>
                  <a:srgbClr val="960000"/>
                </a:solidFill>
                <a:latin typeface="Poppins Bold"/>
                <a:ea typeface="Poppins Bold"/>
                <a:cs typeface="Poppins Bold"/>
                <a:sym typeface="Poppins Bold"/>
              </a:rPr>
              <a:t>PRICE IN EUROS</a:t>
            </a:r>
          </a:p>
        </p:txBody>
      </p:sp>
      <p:sp>
        <p:nvSpPr>
          <p:cNvPr name="TextBox 8" id="8"/>
          <p:cNvSpPr txBox="true"/>
          <p:nvPr/>
        </p:nvSpPr>
        <p:spPr>
          <a:xfrm rot="0">
            <a:off x="6063030" y="9277350"/>
            <a:ext cx="5532554" cy="351458"/>
          </a:xfrm>
          <a:prstGeom prst="rect">
            <a:avLst/>
          </a:prstGeom>
        </p:spPr>
        <p:txBody>
          <a:bodyPr anchor="t" rtlCol="false" tIns="0" lIns="0" bIns="0" rIns="0">
            <a:spAutoFit/>
          </a:bodyPr>
          <a:lstStyle/>
          <a:p>
            <a:pPr algn="ctr">
              <a:lnSpc>
                <a:spcPts val="2439"/>
              </a:lnSpc>
            </a:pPr>
            <a:r>
              <a:rPr lang="en-US" b="true" sz="2463">
                <a:solidFill>
                  <a:srgbClr val="960000"/>
                </a:solidFill>
                <a:latin typeface="Poppins Bold"/>
                <a:ea typeface="Poppins Bold"/>
                <a:cs typeface="Poppins Bold"/>
                <a:sym typeface="Poppins Bold"/>
              </a:rPr>
              <a:t>HOURS</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79650" y="490711"/>
            <a:ext cx="14564628" cy="1436245"/>
            <a:chOff x="0" y="0"/>
            <a:chExt cx="3608836" cy="355874"/>
          </a:xfrm>
        </p:grpSpPr>
        <p:sp>
          <p:nvSpPr>
            <p:cNvPr name="Freeform 3" id="3"/>
            <p:cNvSpPr/>
            <p:nvPr/>
          </p:nvSpPr>
          <p:spPr>
            <a:xfrm flipH="false" flipV="false" rot="0">
              <a:off x="0" y="0"/>
              <a:ext cx="3608836" cy="355874"/>
            </a:xfrm>
            <a:custGeom>
              <a:avLst/>
              <a:gdLst/>
              <a:ahLst/>
              <a:cxnLst/>
              <a:rect r="r" b="b" t="t" l="l"/>
              <a:pathLst>
                <a:path h="355874" w="3608836">
                  <a:moveTo>
                    <a:pt x="53156" y="0"/>
                  </a:moveTo>
                  <a:lnTo>
                    <a:pt x="3555680" y="0"/>
                  </a:lnTo>
                  <a:cubicBezTo>
                    <a:pt x="3569778" y="0"/>
                    <a:pt x="3583298" y="5600"/>
                    <a:pt x="3593267" y="15569"/>
                  </a:cubicBezTo>
                  <a:cubicBezTo>
                    <a:pt x="3603235" y="25538"/>
                    <a:pt x="3608836" y="39058"/>
                    <a:pt x="3608836" y="53156"/>
                  </a:cubicBezTo>
                  <a:lnTo>
                    <a:pt x="3608836" y="302718"/>
                  </a:lnTo>
                  <a:cubicBezTo>
                    <a:pt x="3608836" y="316816"/>
                    <a:pt x="3603235" y="330336"/>
                    <a:pt x="3593267" y="340305"/>
                  </a:cubicBezTo>
                  <a:cubicBezTo>
                    <a:pt x="3583298" y="350274"/>
                    <a:pt x="3569778" y="355874"/>
                    <a:pt x="3555680" y="355874"/>
                  </a:cubicBezTo>
                  <a:lnTo>
                    <a:pt x="53156" y="355874"/>
                  </a:lnTo>
                  <a:cubicBezTo>
                    <a:pt x="39058" y="355874"/>
                    <a:pt x="25538" y="350274"/>
                    <a:pt x="15569" y="340305"/>
                  </a:cubicBezTo>
                  <a:cubicBezTo>
                    <a:pt x="5600" y="330336"/>
                    <a:pt x="0" y="316816"/>
                    <a:pt x="0" y="302718"/>
                  </a:cubicBezTo>
                  <a:lnTo>
                    <a:pt x="0" y="53156"/>
                  </a:lnTo>
                  <a:cubicBezTo>
                    <a:pt x="0" y="39058"/>
                    <a:pt x="5600" y="25538"/>
                    <a:pt x="15569" y="15569"/>
                  </a:cubicBezTo>
                  <a:cubicBezTo>
                    <a:pt x="25538" y="5600"/>
                    <a:pt x="39058" y="0"/>
                    <a:pt x="53156" y="0"/>
                  </a:cubicBezTo>
                  <a:close/>
                </a:path>
              </a:pathLst>
            </a:custGeom>
            <a:solidFill>
              <a:srgbClr val="960000"/>
            </a:solidFill>
          </p:spPr>
        </p:sp>
        <p:sp>
          <p:nvSpPr>
            <p:cNvPr name="TextBox 4" id="4"/>
            <p:cNvSpPr txBox="true"/>
            <p:nvPr/>
          </p:nvSpPr>
          <p:spPr>
            <a:xfrm>
              <a:off x="0" y="-57150"/>
              <a:ext cx="3608836" cy="413024"/>
            </a:xfrm>
            <a:prstGeom prst="rect">
              <a:avLst/>
            </a:prstGeom>
          </p:spPr>
          <p:txBody>
            <a:bodyPr anchor="ctr" rtlCol="false" tIns="50800" lIns="50800" bIns="50800" rIns="50800"/>
            <a:lstStyle/>
            <a:p>
              <a:pPr algn="ctr">
                <a:lnSpc>
                  <a:spcPts val="3262"/>
                </a:lnSpc>
              </a:pPr>
            </a:p>
          </p:txBody>
        </p:sp>
      </p:grpSp>
      <p:sp>
        <p:nvSpPr>
          <p:cNvPr name="Freeform 5" id="5">
            <a:hlinkClick r:id="rId3" tooltip="https://app.powerbi.com/groups/me/reports/f91cb15a-cb86-41d1-8d86-a40dc3ab58d1/cb4399974bb37ff9e99f?experience=power-bi"/>
          </p:cNvPr>
          <p:cNvSpPr/>
          <p:nvPr/>
        </p:nvSpPr>
        <p:spPr>
          <a:xfrm flipH="false" flipV="false" rot="0">
            <a:off x="3246622" y="2559900"/>
            <a:ext cx="11794757" cy="6698400"/>
          </a:xfrm>
          <a:custGeom>
            <a:avLst/>
            <a:gdLst/>
            <a:ahLst/>
            <a:cxnLst/>
            <a:rect r="r" b="b" t="t" l="l"/>
            <a:pathLst>
              <a:path h="6698400" w="11794757">
                <a:moveTo>
                  <a:pt x="0" y="0"/>
                </a:moveTo>
                <a:lnTo>
                  <a:pt x="11794756" y="0"/>
                </a:lnTo>
                <a:lnTo>
                  <a:pt x="11794756" y="6698400"/>
                </a:lnTo>
                <a:lnTo>
                  <a:pt x="0" y="6698400"/>
                </a:lnTo>
                <a:lnTo>
                  <a:pt x="0" y="0"/>
                </a:lnTo>
                <a:close/>
              </a:path>
            </a:pathLst>
          </a:custGeom>
          <a:blipFill>
            <a:blip r:embed="rId2"/>
            <a:stretch>
              <a:fillRect l="-10335" t="-30718" r="-47556" b="-25668"/>
            </a:stretch>
          </a:blipFill>
          <a:ln w="19050" cap="sq">
            <a:solidFill>
              <a:srgbClr val="960000"/>
            </a:solidFill>
            <a:prstDash val="solid"/>
            <a:miter/>
          </a:ln>
        </p:spPr>
      </p:sp>
      <p:sp>
        <p:nvSpPr>
          <p:cNvPr name="TextBox 6" id="6"/>
          <p:cNvSpPr txBox="true"/>
          <p:nvPr/>
        </p:nvSpPr>
        <p:spPr>
          <a:xfrm rot="0">
            <a:off x="784424" y="646858"/>
            <a:ext cx="11604661" cy="1095375"/>
          </a:xfrm>
          <a:prstGeom prst="rect">
            <a:avLst/>
          </a:prstGeom>
        </p:spPr>
        <p:txBody>
          <a:bodyPr anchor="t" rtlCol="false" tIns="0" lIns="0" bIns="0" rIns="0">
            <a:spAutoFit/>
          </a:bodyPr>
          <a:lstStyle/>
          <a:p>
            <a:pPr algn="l">
              <a:lnSpc>
                <a:spcPts val="4234"/>
              </a:lnSpc>
            </a:pPr>
            <a:r>
              <a:rPr lang="en-US" sz="3528" b="true">
                <a:solidFill>
                  <a:srgbClr val="FFFFFF"/>
                </a:solidFill>
                <a:latin typeface="Poppins Ultra-Bold"/>
                <a:ea typeface="Poppins Ultra-Bold"/>
                <a:cs typeface="Poppins Ultra-Bold"/>
                <a:sym typeface="Poppins Ultra-Bold"/>
              </a:rPr>
              <a:t>On which day(s) did residents in Catalunya pay the highest and lowest energy prices?</a:t>
            </a:r>
          </a:p>
        </p:txBody>
      </p:sp>
      <p:sp>
        <p:nvSpPr>
          <p:cNvPr name="TextBox 7" id="7"/>
          <p:cNvSpPr txBox="true"/>
          <p:nvPr/>
        </p:nvSpPr>
        <p:spPr>
          <a:xfrm rot="0">
            <a:off x="6063030" y="9277350"/>
            <a:ext cx="5532554" cy="351458"/>
          </a:xfrm>
          <a:prstGeom prst="rect">
            <a:avLst/>
          </a:prstGeom>
        </p:spPr>
        <p:txBody>
          <a:bodyPr anchor="t" rtlCol="false" tIns="0" lIns="0" bIns="0" rIns="0">
            <a:spAutoFit/>
          </a:bodyPr>
          <a:lstStyle/>
          <a:p>
            <a:pPr algn="ctr">
              <a:lnSpc>
                <a:spcPts val="2439"/>
              </a:lnSpc>
            </a:pPr>
            <a:r>
              <a:rPr lang="en-US" b="true" sz="2463">
                <a:solidFill>
                  <a:srgbClr val="960000"/>
                </a:solidFill>
                <a:latin typeface="Poppins Bold"/>
                <a:ea typeface="Poppins Bold"/>
                <a:cs typeface="Poppins Bold"/>
                <a:sym typeface="Poppins Bold"/>
              </a:rPr>
              <a:t>DAYS</a:t>
            </a:r>
          </a:p>
        </p:txBody>
      </p:sp>
      <p:sp>
        <p:nvSpPr>
          <p:cNvPr name="TextBox 8" id="8"/>
          <p:cNvSpPr txBox="true"/>
          <p:nvPr/>
        </p:nvSpPr>
        <p:spPr>
          <a:xfrm rot="-5400000">
            <a:off x="304615" y="5733371"/>
            <a:ext cx="5532554" cy="351458"/>
          </a:xfrm>
          <a:prstGeom prst="rect">
            <a:avLst/>
          </a:prstGeom>
        </p:spPr>
        <p:txBody>
          <a:bodyPr anchor="t" rtlCol="false" tIns="0" lIns="0" bIns="0" rIns="0">
            <a:spAutoFit/>
          </a:bodyPr>
          <a:lstStyle/>
          <a:p>
            <a:pPr algn="ctr">
              <a:lnSpc>
                <a:spcPts val="2439"/>
              </a:lnSpc>
            </a:pPr>
            <a:r>
              <a:rPr lang="en-US" b="true" sz="2463">
                <a:solidFill>
                  <a:srgbClr val="960000"/>
                </a:solidFill>
                <a:latin typeface="Poppins Bold"/>
                <a:ea typeface="Poppins Bold"/>
                <a:cs typeface="Poppins Bold"/>
                <a:sym typeface="Poppins Bold"/>
              </a:rPr>
              <a:t>PRICE IN EUROS</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5232029" y="1434359"/>
            <a:ext cx="7823941" cy="7823941"/>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60000"/>
            </a:solidFill>
          </p:spPr>
        </p:sp>
        <p:sp>
          <p:nvSpPr>
            <p:cNvPr name="TextBox 5" id="5"/>
            <p:cNvSpPr txBox="true"/>
            <p:nvPr/>
          </p:nvSpPr>
          <p:spPr>
            <a:xfrm>
              <a:off x="76200" y="19050"/>
              <a:ext cx="660400" cy="717550"/>
            </a:xfrm>
            <a:prstGeom prst="rect">
              <a:avLst/>
            </a:prstGeom>
          </p:spPr>
          <p:txBody>
            <a:bodyPr anchor="ctr" rtlCol="false" tIns="50800" lIns="50800" bIns="50800" rIns="50800"/>
            <a:lstStyle/>
            <a:p>
              <a:pPr algn="ctr">
                <a:lnSpc>
                  <a:spcPts val="3262"/>
                </a:lnSpc>
              </a:pPr>
            </a:p>
          </p:txBody>
        </p:sp>
      </p:grpSp>
      <p:sp>
        <p:nvSpPr>
          <p:cNvPr name="Freeform 6" id="6"/>
          <p:cNvSpPr/>
          <p:nvPr/>
        </p:nvSpPr>
        <p:spPr>
          <a:xfrm flipH="false" flipV="false" rot="0">
            <a:off x="7830838" y="438916"/>
            <a:ext cx="2606433" cy="2606433"/>
          </a:xfrm>
          <a:custGeom>
            <a:avLst/>
            <a:gdLst/>
            <a:ahLst/>
            <a:cxnLst/>
            <a:rect r="r" b="b" t="t" l="l"/>
            <a:pathLst>
              <a:path h="2606433" w="2606433">
                <a:moveTo>
                  <a:pt x="0" y="0"/>
                </a:moveTo>
                <a:lnTo>
                  <a:pt x="2606434" y="0"/>
                </a:lnTo>
                <a:lnTo>
                  <a:pt x="2606434" y="2606433"/>
                </a:lnTo>
                <a:lnTo>
                  <a:pt x="0" y="2606433"/>
                </a:lnTo>
                <a:lnTo>
                  <a:pt x="0" y="0"/>
                </a:lnTo>
                <a:close/>
              </a:path>
            </a:pathLst>
          </a:custGeom>
          <a:blipFill>
            <a:blip r:embed="rId3">
              <a:alphaModFix amt="74000"/>
              <a:extLst>
                <a:ext uri="{96DAC541-7B7A-43D3-8B79-37D633B846F1}">
                  <asvg:svgBlip xmlns:asvg="http://schemas.microsoft.com/office/drawing/2016/SVG/main" r:embed="rId4"/>
                </a:ext>
              </a:extLst>
            </a:blip>
            <a:stretch>
              <a:fillRect l="0" t="0" r="0" b="0"/>
            </a:stretch>
          </a:blipFill>
        </p:spPr>
      </p:sp>
      <p:grpSp>
        <p:nvGrpSpPr>
          <p:cNvPr name="Group 7" id="7"/>
          <p:cNvGrpSpPr/>
          <p:nvPr/>
        </p:nvGrpSpPr>
        <p:grpSpPr>
          <a:xfrm rot="0">
            <a:off x="8159613" y="708021"/>
            <a:ext cx="1968773" cy="1968773"/>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D0A0A"/>
            </a:solidFill>
          </p:spPr>
        </p:sp>
        <p:sp>
          <p:nvSpPr>
            <p:cNvPr name="TextBox 9" id="9"/>
            <p:cNvSpPr txBox="true"/>
            <p:nvPr/>
          </p:nvSpPr>
          <p:spPr>
            <a:xfrm>
              <a:off x="76200" y="19050"/>
              <a:ext cx="660400" cy="717550"/>
            </a:xfrm>
            <a:prstGeom prst="rect">
              <a:avLst/>
            </a:prstGeom>
          </p:spPr>
          <p:txBody>
            <a:bodyPr anchor="ctr" rtlCol="false" tIns="50800" lIns="50800" bIns="50800" rIns="50800"/>
            <a:lstStyle/>
            <a:p>
              <a:pPr algn="ctr">
                <a:lnSpc>
                  <a:spcPts val="3262"/>
                </a:lnSpc>
              </a:pPr>
            </a:p>
          </p:txBody>
        </p:sp>
      </p:grpSp>
      <p:sp>
        <p:nvSpPr>
          <p:cNvPr name="Freeform 10" id="10"/>
          <p:cNvSpPr/>
          <p:nvPr/>
        </p:nvSpPr>
        <p:spPr>
          <a:xfrm flipH="false" flipV="false" rot="0">
            <a:off x="8679100" y="1086536"/>
            <a:ext cx="909910" cy="1211745"/>
          </a:xfrm>
          <a:custGeom>
            <a:avLst/>
            <a:gdLst/>
            <a:ahLst/>
            <a:cxnLst/>
            <a:rect r="r" b="b" t="t" l="l"/>
            <a:pathLst>
              <a:path h="1211745" w="909910">
                <a:moveTo>
                  <a:pt x="0" y="0"/>
                </a:moveTo>
                <a:lnTo>
                  <a:pt x="909910" y="0"/>
                </a:lnTo>
                <a:lnTo>
                  <a:pt x="909910" y="1211744"/>
                </a:lnTo>
                <a:lnTo>
                  <a:pt x="0" y="121174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1" id="11"/>
          <p:cNvSpPr txBox="true"/>
          <p:nvPr/>
        </p:nvSpPr>
        <p:spPr>
          <a:xfrm rot="0">
            <a:off x="5797084" y="3681147"/>
            <a:ext cx="6693832" cy="3158915"/>
          </a:xfrm>
          <a:prstGeom prst="rect">
            <a:avLst/>
          </a:prstGeom>
        </p:spPr>
        <p:txBody>
          <a:bodyPr anchor="t" rtlCol="false" tIns="0" lIns="0" bIns="0" rIns="0">
            <a:spAutoFit/>
          </a:bodyPr>
          <a:lstStyle/>
          <a:p>
            <a:pPr algn="ctr">
              <a:lnSpc>
                <a:spcPts val="8265"/>
              </a:lnSpc>
              <a:spcBef>
                <a:spcPct val="0"/>
              </a:spcBef>
            </a:pPr>
            <a:r>
              <a:rPr lang="en-US" b="true" sz="5904">
                <a:solidFill>
                  <a:srgbClr val="FFFFFF"/>
                </a:solidFill>
                <a:latin typeface="Poppins Ultra-Bold"/>
                <a:ea typeface="Poppins Ultra-Bold"/>
                <a:cs typeface="Poppins Ultra-Bold"/>
                <a:sym typeface="Poppins Ultra-Bold"/>
              </a:rPr>
              <a:t>When is the best time or day to do the laundry?</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0042" y="0"/>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true" rot="0">
            <a:off x="14173998" y="6178663"/>
            <a:ext cx="4114800" cy="4114800"/>
          </a:xfrm>
          <a:custGeom>
            <a:avLst/>
            <a:gdLst/>
            <a:ahLst/>
            <a:cxnLst/>
            <a:rect r="r" b="b" t="t" l="l"/>
            <a:pathLst>
              <a:path h="4114800" w="4114800">
                <a:moveTo>
                  <a:pt x="4114800" y="4114800"/>
                </a:moveTo>
                <a:lnTo>
                  <a:pt x="0" y="4114800"/>
                </a:lnTo>
                <a:lnTo>
                  <a:pt x="0" y="0"/>
                </a:lnTo>
                <a:lnTo>
                  <a:pt x="4114800" y="0"/>
                </a:lnTo>
                <a:lnTo>
                  <a:pt x="4114800" y="411480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594265" y="2874497"/>
            <a:ext cx="7367475" cy="5583352"/>
          </a:xfrm>
          <a:custGeom>
            <a:avLst/>
            <a:gdLst/>
            <a:ahLst/>
            <a:cxnLst/>
            <a:rect r="r" b="b" t="t" l="l"/>
            <a:pathLst>
              <a:path h="5583352" w="7367475">
                <a:moveTo>
                  <a:pt x="0" y="0"/>
                </a:moveTo>
                <a:lnTo>
                  <a:pt x="7367476" y="0"/>
                </a:lnTo>
                <a:lnTo>
                  <a:pt x="7367476" y="5583351"/>
                </a:lnTo>
                <a:lnTo>
                  <a:pt x="0" y="5583351"/>
                </a:lnTo>
                <a:lnTo>
                  <a:pt x="0" y="0"/>
                </a:lnTo>
                <a:close/>
              </a:path>
            </a:pathLst>
          </a:custGeom>
          <a:blipFill>
            <a:blip r:embed="rId4"/>
            <a:stretch>
              <a:fillRect l="0" t="0" r="0" b="0"/>
            </a:stretch>
          </a:blipFill>
          <a:ln w="38100" cap="sq">
            <a:solidFill>
              <a:srgbClr val="960000"/>
            </a:solidFill>
            <a:prstDash val="solid"/>
            <a:miter/>
          </a:ln>
        </p:spPr>
      </p:sp>
      <p:sp>
        <p:nvSpPr>
          <p:cNvPr name="Freeform 5" id="5"/>
          <p:cNvSpPr/>
          <p:nvPr/>
        </p:nvSpPr>
        <p:spPr>
          <a:xfrm flipH="false" flipV="false" rot="0">
            <a:off x="8300584" y="2874497"/>
            <a:ext cx="9122328" cy="5568681"/>
          </a:xfrm>
          <a:custGeom>
            <a:avLst/>
            <a:gdLst/>
            <a:ahLst/>
            <a:cxnLst/>
            <a:rect r="r" b="b" t="t" l="l"/>
            <a:pathLst>
              <a:path h="5568681" w="9122328">
                <a:moveTo>
                  <a:pt x="0" y="0"/>
                </a:moveTo>
                <a:lnTo>
                  <a:pt x="9122328" y="0"/>
                </a:lnTo>
                <a:lnTo>
                  <a:pt x="9122328" y="5568681"/>
                </a:lnTo>
                <a:lnTo>
                  <a:pt x="0" y="5568681"/>
                </a:lnTo>
                <a:lnTo>
                  <a:pt x="0" y="0"/>
                </a:lnTo>
                <a:close/>
              </a:path>
            </a:pathLst>
          </a:custGeom>
          <a:blipFill>
            <a:blip r:embed="rId5"/>
            <a:stretch>
              <a:fillRect l="0" t="0" r="0" b="0"/>
            </a:stretch>
          </a:blipFill>
          <a:ln w="38100" cap="sq">
            <a:solidFill>
              <a:srgbClr val="960000"/>
            </a:solidFill>
            <a:prstDash val="solid"/>
            <a:miter/>
          </a:ln>
        </p:spPr>
      </p:sp>
      <p:sp>
        <p:nvSpPr>
          <p:cNvPr name="TextBox 6" id="6"/>
          <p:cNvSpPr txBox="true"/>
          <p:nvPr/>
        </p:nvSpPr>
        <p:spPr>
          <a:xfrm rot="0">
            <a:off x="2266305" y="939430"/>
            <a:ext cx="14122128" cy="1672673"/>
          </a:xfrm>
          <a:prstGeom prst="rect">
            <a:avLst/>
          </a:prstGeom>
        </p:spPr>
        <p:txBody>
          <a:bodyPr anchor="t" rtlCol="false" tIns="0" lIns="0" bIns="0" rIns="0">
            <a:spAutoFit/>
          </a:bodyPr>
          <a:lstStyle/>
          <a:p>
            <a:pPr algn="ctr">
              <a:lnSpc>
                <a:spcPts val="6225"/>
              </a:lnSpc>
            </a:pPr>
            <a:r>
              <a:rPr lang="en-US" sz="6288">
                <a:solidFill>
                  <a:srgbClr val="960000"/>
                </a:solidFill>
                <a:latin typeface="Poppins"/>
                <a:ea typeface="Poppins"/>
                <a:cs typeface="Poppins"/>
                <a:sym typeface="Poppins"/>
              </a:rPr>
              <a:t>CORRELATION USING HEATMAP </a:t>
            </a:r>
          </a:p>
          <a:p>
            <a:pPr algn="ctr">
              <a:lnSpc>
                <a:spcPts val="6225"/>
              </a:lnSpc>
            </a:pPr>
            <a:r>
              <a:rPr lang="en-US" sz="6288">
                <a:solidFill>
                  <a:srgbClr val="960000"/>
                </a:solidFill>
                <a:latin typeface="Poppins"/>
                <a:ea typeface="Poppins"/>
                <a:cs typeface="Poppins"/>
                <a:sym typeface="Poppins"/>
              </a:rPr>
              <a:t>AND SCATTER PLOT</a:t>
            </a: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4723120"/>
            <a:ext cx="18288000" cy="5563880"/>
            <a:chOff x="0" y="0"/>
            <a:chExt cx="24384000" cy="7418507"/>
          </a:xfrm>
        </p:grpSpPr>
        <p:pic>
          <p:nvPicPr>
            <p:cNvPr name="Picture 3" id="3"/>
            <p:cNvPicPr>
              <a:picLocks noChangeAspect="true"/>
            </p:cNvPicPr>
            <p:nvPr/>
          </p:nvPicPr>
          <p:blipFill>
            <a:blip r:embed="rId2"/>
            <a:srcRect l="0" t="27167" r="0" b="27167"/>
            <a:stretch>
              <a:fillRect/>
            </a:stretch>
          </p:blipFill>
          <p:spPr>
            <a:xfrm flipH="false" flipV="false">
              <a:off x="0" y="0"/>
              <a:ext cx="24384000" cy="7418507"/>
            </a:xfrm>
            <a:prstGeom prst="rect">
              <a:avLst/>
            </a:prstGeom>
          </p:spPr>
        </p:pic>
      </p:grpSp>
      <p:grpSp>
        <p:nvGrpSpPr>
          <p:cNvPr name="Group 4" id="4"/>
          <p:cNvGrpSpPr/>
          <p:nvPr/>
        </p:nvGrpSpPr>
        <p:grpSpPr>
          <a:xfrm rot="0">
            <a:off x="-63982" y="3997070"/>
            <a:ext cx="18799954" cy="726050"/>
            <a:chOff x="0" y="0"/>
            <a:chExt cx="4951428" cy="191223"/>
          </a:xfrm>
        </p:grpSpPr>
        <p:sp>
          <p:nvSpPr>
            <p:cNvPr name="Freeform 5" id="5"/>
            <p:cNvSpPr/>
            <p:nvPr/>
          </p:nvSpPr>
          <p:spPr>
            <a:xfrm flipH="false" flipV="false" rot="0">
              <a:off x="0" y="0"/>
              <a:ext cx="4951428" cy="191223"/>
            </a:xfrm>
            <a:custGeom>
              <a:avLst/>
              <a:gdLst/>
              <a:ahLst/>
              <a:cxnLst/>
              <a:rect r="r" b="b" t="t" l="l"/>
              <a:pathLst>
                <a:path h="191223" w="4951428">
                  <a:moveTo>
                    <a:pt x="0" y="0"/>
                  </a:moveTo>
                  <a:lnTo>
                    <a:pt x="4951428" y="0"/>
                  </a:lnTo>
                  <a:lnTo>
                    <a:pt x="4951428" y="191223"/>
                  </a:lnTo>
                  <a:lnTo>
                    <a:pt x="0" y="191223"/>
                  </a:lnTo>
                  <a:close/>
                </a:path>
              </a:pathLst>
            </a:custGeom>
            <a:solidFill>
              <a:srgbClr val="960000"/>
            </a:solidFill>
          </p:spPr>
        </p:sp>
        <p:sp>
          <p:nvSpPr>
            <p:cNvPr name="TextBox 6" id="6"/>
            <p:cNvSpPr txBox="true"/>
            <p:nvPr/>
          </p:nvSpPr>
          <p:spPr>
            <a:xfrm>
              <a:off x="0" y="-57150"/>
              <a:ext cx="4951428" cy="248373"/>
            </a:xfrm>
            <a:prstGeom prst="rect">
              <a:avLst/>
            </a:prstGeom>
          </p:spPr>
          <p:txBody>
            <a:bodyPr anchor="ctr" rtlCol="false" tIns="50800" lIns="50800" bIns="50800" rIns="50800"/>
            <a:lstStyle/>
            <a:p>
              <a:pPr algn="ctr">
                <a:lnSpc>
                  <a:spcPts val="3262"/>
                </a:lnSpc>
              </a:pPr>
            </a:p>
          </p:txBody>
        </p:sp>
      </p:grpSp>
      <p:sp>
        <p:nvSpPr>
          <p:cNvPr name="TextBox 7" id="7"/>
          <p:cNvSpPr txBox="true"/>
          <p:nvPr/>
        </p:nvSpPr>
        <p:spPr>
          <a:xfrm rot="0">
            <a:off x="2439567" y="1619006"/>
            <a:ext cx="13792857" cy="2214452"/>
          </a:xfrm>
          <a:prstGeom prst="rect">
            <a:avLst/>
          </a:prstGeom>
        </p:spPr>
        <p:txBody>
          <a:bodyPr anchor="t" rtlCol="false" tIns="0" lIns="0" bIns="0" rIns="0">
            <a:spAutoFit/>
          </a:bodyPr>
          <a:lstStyle/>
          <a:p>
            <a:pPr algn="ctr">
              <a:lnSpc>
                <a:spcPts val="8418"/>
              </a:lnSpc>
            </a:pPr>
            <a:r>
              <a:rPr lang="en-US" b="true" sz="7015">
                <a:solidFill>
                  <a:srgbClr val="960000"/>
                </a:solidFill>
                <a:latin typeface="Poppins Ultra-Bold"/>
                <a:ea typeface="Poppins Ultra-Bold"/>
                <a:cs typeface="Poppins Ultra-Bold"/>
                <a:sym typeface="Poppins Ultra-Bold"/>
              </a:rPr>
              <a:t>CONCLUDING INSIGHTS AND TAKEAWAYS</a:t>
            </a: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5400000">
            <a:off x="-33649" y="510158"/>
            <a:ext cx="9211298" cy="9144000"/>
            <a:chOff x="0" y="0"/>
            <a:chExt cx="984869" cy="977674"/>
          </a:xfrm>
        </p:grpSpPr>
        <p:sp>
          <p:nvSpPr>
            <p:cNvPr name="Freeform 3" id="3"/>
            <p:cNvSpPr/>
            <p:nvPr/>
          </p:nvSpPr>
          <p:spPr>
            <a:xfrm flipH="false" flipV="false" rot="0">
              <a:off x="0" y="0"/>
              <a:ext cx="984869" cy="977674"/>
            </a:xfrm>
            <a:custGeom>
              <a:avLst/>
              <a:gdLst/>
              <a:ahLst/>
              <a:cxnLst/>
              <a:rect r="r" b="b" t="t" l="l"/>
              <a:pathLst>
                <a:path h="977674" w="984869">
                  <a:moveTo>
                    <a:pt x="328467" y="19070"/>
                  </a:moveTo>
                  <a:cubicBezTo>
                    <a:pt x="378796" y="7556"/>
                    <a:pt x="436361" y="0"/>
                    <a:pt x="492700" y="0"/>
                  </a:cubicBezTo>
                  <a:cubicBezTo>
                    <a:pt x="549040" y="0"/>
                    <a:pt x="603253" y="6476"/>
                    <a:pt x="653213" y="17990"/>
                  </a:cubicBezTo>
                  <a:cubicBezTo>
                    <a:pt x="654277" y="18350"/>
                    <a:pt x="655340" y="18350"/>
                    <a:pt x="656402" y="18710"/>
                  </a:cubicBezTo>
                  <a:cubicBezTo>
                    <a:pt x="844022" y="64765"/>
                    <a:pt x="982212" y="186379"/>
                    <a:pt x="984869" y="332164"/>
                  </a:cubicBezTo>
                  <a:lnTo>
                    <a:pt x="984869" y="977674"/>
                  </a:lnTo>
                  <a:lnTo>
                    <a:pt x="0" y="977674"/>
                  </a:lnTo>
                  <a:lnTo>
                    <a:pt x="0" y="332643"/>
                  </a:lnTo>
                  <a:cubicBezTo>
                    <a:pt x="2657" y="185660"/>
                    <a:pt x="138721" y="64045"/>
                    <a:pt x="328467" y="19070"/>
                  </a:cubicBezTo>
                  <a:close/>
                </a:path>
              </a:pathLst>
            </a:custGeom>
            <a:solidFill>
              <a:srgbClr val="960000"/>
            </a:solidFill>
          </p:spPr>
        </p:sp>
        <p:sp>
          <p:nvSpPr>
            <p:cNvPr name="TextBox 4" id="4"/>
            <p:cNvSpPr txBox="true"/>
            <p:nvPr/>
          </p:nvSpPr>
          <p:spPr>
            <a:xfrm>
              <a:off x="0" y="69850"/>
              <a:ext cx="984869" cy="907824"/>
            </a:xfrm>
            <a:prstGeom prst="rect">
              <a:avLst/>
            </a:prstGeom>
          </p:spPr>
          <p:txBody>
            <a:bodyPr anchor="ctr" rtlCol="false" tIns="50800" lIns="50800" bIns="50800" rIns="50800"/>
            <a:lstStyle/>
            <a:p>
              <a:pPr algn="ctr">
                <a:lnSpc>
                  <a:spcPts val="3262"/>
                </a:lnSpc>
              </a:pPr>
            </a:p>
          </p:txBody>
        </p:sp>
      </p:grpSp>
      <p:sp>
        <p:nvSpPr>
          <p:cNvPr name="Freeform 5" id="5"/>
          <p:cNvSpPr/>
          <p:nvPr/>
        </p:nvSpPr>
        <p:spPr>
          <a:xfrm flipH="false" flipV="false" rot="0">
            <a:off x="9648713" y="776005"/>
            <a:ext cx="7402376" cy="4132998"/>
          </a:xfrm>
          <a:custGeom>
            <a:avLst/>
            <a:gdLst/>
            <a:ahLst/>
            <a:cxnLst/>
            <a:rect r="r" b="b" t="t" l="l"/>
            <a:pathLst>
              <a:path h="4132998" w="7402376">
                <a:moveTo>
                  <a:pt x="0" y="0"/>
                </a:moveTo>
                <a:lnTo>
                  <a:pt x="7402376" y="0"/>
                </a:lnTo>
                <a:lnTo>
                  <a:pt x="7402376" y="4132998"/>
                </a:lnTo>
                <a:lnTo>
                  <a:pt x="0" y="4132998"/>
                </a:lnTo>
                <a:lnTo>
                  <a:pt x="0" y="0"/>
                </a:lnTo>
                <a:close/>
              </a:path>
            </a:pathLst>
          </a:custGeom>
          <a:blipFill>
            <a:blip r:embed="rId2"/>
            <a:stretch>
              <a:fillRect l="-10234" t="-31851" r="-46730" b="-26284"/>
            </a:stretch>
          </a:blipFill>
          <a:ln w="19050" cap="sq">
            <a:solidFill>
              <a:srgbClr val="960000"/>
            </a:solidFill>
            <a:prstDash val="solid"/>
            <a:miter/>
          </a:ln>
        </p:spPr>
      </p:sp>
      <p:sp>
        <p:nvSpPr>
          <p:cNvPr name="Freeform 6" id="6"/>
          <p:cNvSpPr/>
          <p:nvPr/>
        </p:nvSpPr>
        <p:spPr>
          <a:xfrm flipH="false" flipV="false" rot="0">
            <a:off x="9648713" y="5143500"/>
            <a:ext cx="7402376" cy="4203908"/>
          </a:xfrm>
          <a:custGeom>
            <a:avLst/>
            <a:gdLst/>
            <a:ahLst/>
            <a:cxnLst/>
            <a:rect r="r" b="b" t="t" l="l"/>
            <a:pathLst>
              <a:path h="4203908" w="7402376">
                <a:moveTo>
                  <a:pt x="0" y="0"/>
                </a:moveTo>
                <a:lnTo>
                  <a:pt x="7402376" y="0"/>
                </a:lnTo>
                <a:lnTo>
                  <a:pt x="7402376" y="4203908"/>
                </a:lnTo>
                <a:lnTo>
                  <a:pt x="0" y="4203908"/>
                </a:lnTo>
                <a:lnTo>
                  <a:pt x="0" y="0"/>
                </a:lnTo>
                <a:close/>
              </a:path>
            </a:pathLst>
          </a:custGeom>
          <a:blipFill>
            <a:blip r:embed="rId3"/>
            <a:stretch>
              <a:fillRect l="-10335" t="-30718" r="-47556" b="-25668"/>
            </a:stretch>
          </a:blipFill>
          <a:ln w="19050" cap="sq">
            <a:solidFill>
              <a:srgbClr val="960000"/>
            </a:solidFill>
            <a:prstDash val="solid"/>
            <a:miter/>
          </a:ln>
        </p:spPr>
      </p:sp>
      <p:sp>
        <p:nvSpPr>
          <p:cNvPr name="TextBox 7" id="7"/>
          <p:cNvSpPr txBox="true"/>
          <p:nvPr/>
        </p:nvSpPr>
        <p:spPr>
          <a:xfrm rot="0">
            <a:off x="190359" y="1446560"/>
            <a:ext cx="7954997" cy="7267264"/>
          </a:xfrm>
          <a:prstGeom prst="rect">
            <a:avLst/>
          </a:prstGeom>
        </p:spPr>
        <p:txBody>
          <a:bodyPr anchor="t" rtlCol="false" tIns="0" lIns="0" bIns="0" rIns="0">
            <a:spAutoFit/>
          </a:bodyPr>
          <a:lstStyle/>
          <a:p>
            <a:pPr algn="just" marL="679533" indent="-339766" lvl="1">
              <a:lnSpc>
                <a:spcPts val="4406"/>
              </a:lnSpc>
              <a:buFont typeface="Arial"/>
              <a:buChar char="•"/>
            </a:pPr>
            <a:r>
              <a:rPr lang="en-US" b="true" sz="3147">
                <a:solidFill>
                  <a:srgbClr val="FFFFFF"/>
                </a:solidFill>
                <a:latin typeface="Poppins Medium"/>
                <a:ea typeface="Poppins Medium"/>
                <a:cs typeface="Poppins Medium"/>
                <a:sym typeface="Poppins Medium"/>
              </a:rPr>
              <a:t>May impact future electricity bills.</a:t>
            </a:r>
          </a:p>
          <a:p>
            <a:pPr algn="just">
              <a:lnSpc>
                <a:spcPts val="4406"/>
              </a:lnSpc>
            </a:pPr>
          </a:p>
          <a:p>
            <a:pPr algn="just" marL="679533" indent="-339766" lvl="1">
              <a:lnSpc>
                <a:spcPts val="4406"/>
              </a:lnSpc>
              <a:buFont typeface="Arial"/>
              <a:buChar char="•"/>
            </a:pPr>
            <a:r>
              <a:rPr lang="en-US" b="true" sz="3147">
                <a:solidFill>
                  <a:srgbClr val="FFFFFF"/>
                </a:solidFill>
                <a:latin typeface="Poppins Medium"/>
                <a:ea typeface="Poppins Medium"/>
                <a:cs typeface="Poppins Medium"/>
                <a:sym typeface="Poppins Medium"/>
              </a:rPr>
              <a:t>Weekends may retain lower rates and consumption.</a:t>
            </a:r>
          </a:p>
          <a:p>
            <a:pPr algn="just">
              <a:lnSpc>
                <a:spcPts val="4406"/>
              </a:lnSpc>
            </a:pPr>
          </a:p>
          <a:p>
            <a:pPr algn="just" marL="679533" indent="-339766" lvl="1">
              <a:lnSpc>
                <a:spcPts val="4406"/>
              </a:lnSpc>
              <a:buFont typeface="Arial"/>
              <a:buChar char="•"/>
            </a:pPr>
            <a:r>
              <a:rPr lang="en-US" b="true" sz="3147">
                <a:solidFill>
                  <a:srgbClr val="FFFFFF"/>
                </a:solidFill>
                <a:latin typeface="Poppins Medium"/>
                <a:ea typeface="Poppins Medium"/>
                <a:cs typeface="Poppins Medium"/>
                <a:sym typeface="Poppins Medium"/>
              </a:rPr>
              <a:t>5h–7h might stay optimal for weekday laundry.</a:t>
            </a:r>
          </a:p>
          <a:p>
            <a:pPr algn="just">
              <a:lnSpc>
                <a:spcPts val="4406"/>
              </a:lnSpc>
            </a:pPr>
          </a:p>
          <a:p>
            <a:pPr algn="just" marL="679533" indent="-339766" lvl="1">
              <a:lnSpc>
                <a:spcPts val="4406"/>
              </a:lnSpc>
              <a:buFont typeface="Arial"/>
              <a:buChar char="•"/>
            </a:pPr>
            <a:r>
              <a:rPr lang="en-US" b="true" sz="3147">
                <a:solidFill>
                  <a:srgbClr val="FFFFFF"/>
                </a:solidFill>
                <a:latin typeface="Poppins Medium"/>
                <a:ea typeface="Poppins Medium"/>
                <a:cs typeface="Poppins Medium"/>
                <a:sym typeface="Poppins Medium"/>
              </a:rPr>
              <a:t>Avoiding 14h and 21h could reduce costs.</a:t>
            </a:r>
          </a:p>
          <a:p>
            <a:pPr algn="just">
              <a:lnSpc>
                <a:spcPts val="4406"/>
              </a:lnSpc>
            </a:pPr>
          </a:p>
          <a:p>
            <a:pPr algn="just" marL="679533" indent="-339766" lvl="1">
              <a:lnSpc>
                <a:spcPts val="4406"/>
              </a:lnSpc>
              <a:buFont typeface="Arial"/>
              <a:buChar char="•"/>
            </a:pPr>
            <a:r>
              <a:rPr lang="en-US" b="true" sz="3147">
                <a:solidFill>
                  <a:srgbClr val="FFFFFF"/>
                </a:solidFill>
                <a:latin typeface="Poppins Medium"/>
                <a:ea typeface="Poppins Medium"/>
                <a:cs typeface="Poppins Medium"/>
                <a:sym typeface="Poppins Medium"/>
              </a:rPr>
              <a:t>Insights could guide off-peak energy use.</a:t>
            </a:r>
          </a:p>
        </p:txBody>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1274794" y="0"/>
            <a:ext cx="7013206" cy="5310225"/>
            <a:chOff x="0" y="0"/>
            <a:chExt cx="9350941" cy="7080300"/>
          </a:xfrm>
        </p:grpSpPr>
        <p:pic>
          <p:nvPicPr>
            <p:cNvPr name="Picture 3" id="3"/>
            <p:cNvPicPr>
              <a:picLocks noChangeAspect="true"/>
            </p:cNvPicPr>
            <p:nvPr/>
          </p:nvPicPr>
          <p:blipFill>
            <a:blip r:embed="rId2"/>
            <a:srcRect l="8728" t="0" r="8728" b="0"/>
            <a:stretch>
              <a:fillRect/>
            </a:stretch>
          </p:blipFill>
          <p:spPr>
            <a:xfrm flipH="false" flipV="false">
              <a:off x="0" y="0"/>
              <a:ext cx="9350941" cy="7080300"/>
            </a:xfrm>
            <a:prstGeom prst="rect">
              <a:avLst/>
            </a:prstGeom>
          </p:spPr>
        </p:pic>
      </p:grpSp>
      <p:grpSp>
        <p:nvGrpSpPr>
          <p:cNvPr name="Group 4" id="4"/>
          <p:cNvGrpSpPr/>
          <p:nvPr/>
        </p:nvGrpSpPr>
        <p:grpSpPr>
          <a:xfrm rot="0">
            <a:off x="11274794" y="5310225"/>
            <a:ext cx="7013206" cy="5146084"/>
            <a:chOff x="0" y="0"/>
            <a:chExt cx="1847099" cy="1355347"/>
          </a:xfrm>
        </p:grpSpPr>
        <p:sp>
          <p:nvSpPr>
            <p:cNvPr name="Freeform 5" id="5"/>
            <p:cNvSpPr/>
            <p:nvPr/>
          </p:nvSpPr>
          <p:spPr>
            <a:xfrm flipH="false" flipV="false" rot="0">
              <a:off x="0" y="0"/>
              <a:ext cx="1847099" cy="1355347"/>
            </a:xfrm>
            <a:custGeom>
              <a:avLst/>
              <a:gdLst/>
              <a:ahLst/>
              <a:cxnLst/>
              <a:rect r="r" b="b" t="t" l="l"/>
              <a:pathLst>
                <a:path h="1355347" w="1847099">
                  <a:moveTo>
                    <a:pt x="0" y="0"/>
                  </a:moveTo>
                  <a:lnTo>
                    <a:pt x="1847099" y="0"/>
                  </a:lnTo>
                  <a:lnTo>
                    <a:pt x="1847099" y="1355347"/>
                  </a:lnTo>
                  <a:lnTo>
                    <a:pt x="0" y="1355347"/>
                  </a:lnTo>
                  <a:close/>
                </a:path>
              </a:pathLst>
            </a:custGeom>
            <a:solidFill>
              <a:srgbClr val="960000"/>
            </a:solidFill>
          </p:spPr>
        </p:sp>
        <p:sp>
          <p:nvSpPr>
            <p:cNvPr name="TextBox 6" id="6"/>
            <p:cNvSpPr txBox="true"/>
            <p:nvPr/>
          </p:nvSpPr>
          <p:spPr>
            <a:xfrm>
              <a:off x="0" y="-57150"/>
              <a:ext cx="1847099" cy="1412497"/>
            </a:xfrm>
            <a:prstGeom prst="rect">
              <a:avLst/>
            </a:prstGeom>
          </p:spPr>
          <p:txBody>
            <a:bodyPr anchor="ctr" rtlCol="false" tIns="50800" lIns="50800" bIns="50800" rIns="50800"/>
            <a:lstStyle/>
            <a:p>
              <a:pPr algn="ctr">
                <a:lnSpc>
                  <a:spcPts val="3262"/>
                </a:lnSpc>
              </a:pPr>
            </a:p>
          </p:txBody>
        </p:sp>
      </p:grpSp>
      <p:sp>
        <p:nvSpPr>
          <p:cNvPr name="Freeform 7" id="7"/>
          <p:cNvSpPr/>
          <p:nvPr/>
        </p:nvSpPr>
        <p:spPr>
          <a:xfrm flipH="false" flipV="false" rot="0">
            <a:off x="12771756" y="6046958"/>
            <a:ext cx="4019283" cy="3672620"/>
          </a:xfrm>
          <a:custGeom>
            <a:avLst/>
            <a:gdLst/>
            <a:ahLst/>
            <a:cxnLst/>
            <a:rect r="r" b="b" t="t" l="l"/>
            <a:pathLst>
              <a:path h="3672620" w="4019283">
                <a:moveTo>
                  <a:pt x="0" y="0"/>
                </a:moveTo>
                <a:lnTo>
                  <a:pt x="4019282" y="0"/>
                </a:lnTo>
                <a:lnTo>
                  <a:pt x="4019282" y="3672619"/>
                </a:lnTo>
                <a:lnTo>
                  <a:pt x="0" y="367261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8" id="8"/>
          <p:cNvSpPr txBox="true"/>
          <p:nvPr/>
        </p:nvSpPr>
        <p:spPr>
          <a:xfrm rot="0">
            <a:off x="1028700" y="3562317"/>
            <a:ext cx="8675488" cy="1059066"/>
          </a:xfrm>
          <a:prstGeom prst="rect">
            <a:avLst/>
          </a:prstGeom>
        </p:spPr>
        <p:txBody>
          <a:bodyPr anchor="t" rtlCol="false" tIns="0" lIns="0" bIns="0" rIns="0">
            <a:spAutoFit/>
          </a:bodyPr>
          <a:lstStyle/>
          <a:p>
            <a:pPr algn="l">
              <a:lnSpc>
                <a:spcPts val="7912"/>
              </a:lnSpc>
            </a:pPr>
            <a:r>
              <a:rPr lang="en-US" sz="6593" b="true">
                <a:solidFill>
                  <a:srgbClr val="960000"/>
                </a:solidFill>
                <a:latin typeface="Poppins Ultra-Bold"/>
                <a:ea typeface="Poppins Ultra-Bold"/>
                <a:cs typeface="Poppins Ultra-Bold"/>
                <a:sym typeface="Poppins Ultra-Bold"/>
              </a:rPr>
              <a:t>Future Studies</a:t>
            </a:r>
          </a:p>
        </p:txBody>
      </p:sp>
      <p:sp>
        <p:nvSpPr>
          <p:cNvPr name="TextBox 9" id="9"/>
          <p:cNvSpPr txBox="true"/>
          <p:nvPr/>
        </p:nvSpPr>
        <p:spPr>
          <a:xfrm rot="0">
            <a:off x="1028700" y="4802358"/>
            <a:ext cx="8890481" cy="1244600"/>
          </a:xfrm>
          <a:prstGeom prst="rect">
            <a:avLst/>
          </a:prstGeom>
        </p:spPr>
        <p:txBody>
          <a:bodyPr anchor="t" rtlCol="false" tIns="0" lIns="0" bIns="0" rIns="0">
            <a:spAutoFit/>
          </a:bodyPr>
          <a:lstStyle/>
          <a:p>
            <a:pPr algn="just">
              <a:lnSpc>
                <a:spcPts val="4899"/>
              </a:lnSpc>
              <a:spcBef>
                <a:spcPct val="0"/>
              </a:spcBef>
            </a:pPr>
            <a:r>
              <a:rPr lang="en-US" sz="3499">
                <a:solidFill>
                  <a:srgbClr val="000000"/>
                </a:solidFill>
                <a:latin typeface="Poppins"/>
                <a:ea typeface="Poppins"/>
                <a:cs typeface="Poppins"/>
                <a:sym typeface="Poppins"/>
              </a:rPr>
              <a:t>Explore the reasons behind the change in energy consumption. </a:t>
            </a:r>
          </a:p>
        </p:txBody>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5232029" y="1434359"/>
            <a:ext cx="7823941" cy="7823941"/>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60000"/>
            </a:solidFill>
          </p:spPr>
        </p:sp>
        <p:sp>
          <p:nvSpPr>
            <p:cNvPr name="TextBox 5" id="5"/>
            <p:cNvSpPr txBox="true"/>
            <p:nvPr/>
          </p:nvSpPr>
          <p:spPr>
            <a:xfrm>
              <a:off x="76200" y="19050"/>
              <a:ext cx="660400" cy="717550"/>
            </a:xfrm>
            <a:prstGeom prst="rect">
              <a:avLst/>
            </a:prstGeom>
          </p:spPr>
          <p:txBody>
            <a:bodyPr anchor="ctr" rtlCol="false" tIns="50800" lIns="50800" bIns="50800" rIns="50800"/>
            <a:lstStyle/>
            <a:p>
              <a:pPr algn="ctr">
                <a:lnSpc>
                  <a:spcPts val="3262"/>
                </a:lnSpc>
              </a:pPr>
            </a:p>
          </p:txBody>
        </p:sp>
      </p:grpSp>
      <p:sp>
        <p:nvSpPr>
          <p:cNvPr name="Freeform 6" id="6"/>
          <p:cNvSpPr/>
          <p:nvPr/>
        </p:nvSpPr>
        <p:spPr>
          <a:xfrm flipH="false" flipV="false" rot="0">
            <a:off x="7830838" y="438916"/>
            <a:ext cx="2606433" cy="2606433"/>
          </a:xfrm>
          <a:custGeom>
            <a:avLst/>
            <a:gdLst/>
            <a:ahLst/>
            <a:cxnLst/>
            <a:rect r="r" b="b" t="t" l="l"/>
            <a:pathLst>
              <a:path h="2606433" w="2606433">
                <a:moveTo>
                  <a:pt x="0" y="0"/>
                </a:moveTo>
                <a:lnTo>
                  <a:pt x="2606434" y="0"/>
                </a:lnTo>
                <a:lnTo>
                  <a:pt x="2606434" y="2606433"/>
                </a:lnTo>
                <a:lnTo>
                  <a:pt x="0" y="2606433"/>
                </a:lnTo>
                <a:lnTo>
                  <a:pt x="0" y="0"/>
                </a:lnTo>
                <a:close/>
              </a:path>
            </a:pathLst>
          </a:custGeom>
          <a:blipFill>
            <a:blip r:embed="rId3">
              <a:alphaModFix amt="74000"/>
              <a:extLst>
                <a:ext uri="{96DAC541-7B7A-43D3-8B79-37D633B846F1}">
                  <asvg:svgBlip xmlns:asvg="http://schemas.microsoft.com/office/drawing/2016/SVG/main" r:embed="rId4"/>
                </a:ext>
              </a:extLst>
            </a:blip>
            <a:stretch>
              <a:fillRect l="0" t="0" r="0" b="0"/>
            </a:stretch>
          </a:blipFill>
        </p:spPr>
      </p:sp>
      <p:grpSp>
        <p:nvGrpSpPr>
          <p:cNvPr name="Group 7" id="7"/>
          <p:cNvGrpSpPr/>
          <p:nvPr/>
        </p:nvGrpSpPr>
        <p:grpSpPr>
          <a:xfrm rot="0">
            <a:off x="8159613" y="708021"/>
            <a:ext cx="1968773" cy="1968773"/>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D0A0A"/>
            </a:solidFill>
          </p:spPr>
        </p:sp>
        <p:sp>
          <p:nvSpPr>
            <p:cNvPr name="TextBox 9" id="9"/>
            <p:cNvSpPr txBox="true"/>
            <p:nvPr/>
          </p:nvSpPr>
          <p:spPr>
            <a:xfrm>
              <a:off x="76200" y="19050"/>
              <a:ext cx="660400" cy="717550"/>
            </a:xfrm>
            <a:prstGeom prst="rect">
              <a:avLst/>
            </a:prstGeom>
          </p:spPr>
          <p:txBody>
            <a:bodyPr anchor="ctr" rtlCol="false" tIns="50800" lIns="50800" bIns="50800" rIns="50800"/>
            <a:lstStyle/>
            <a:p>
              <a:pPr algn="ctr">
                <a:lnSpc>
                  <a:spcPts val="3262"/>
                </a:lnSpc>
              </a:pPr>
            </a:p>
          </p:txBody>
        </p:sp>
      </p:grpSp>
      <p:sp>
        <p:nvSpPr>
          <p:cNvPr name="Freeform 10" id="10"/>
          <p:cNvSpPr/>
          <p:nvPr/>
        </p:nvSpPr>
        <p:spPr>
          <a:xfrm flipH="false" flipV="false" rot="0">
            <a:off x="8679100" y="1086536"/>
            <a:ext cx="909910" cy="1211745"/>
          </a:xfrm>
          <a:custGeom>
            <a:avLst/>
            <a:gdLst/>
            <a:ahLst/>
            <a:cxnLst/>
            <a:rect r="r" b="b" t="t" l="l"/>
            <a:pathLst>
              <a:path h="1211745" w="909910">
                <a:moveTo>
                  <a:pt x="0" y="0"/>
                </a:moveTo>
                <a:lnTo>
                  <a:pt x="909910" y="0"/>
                </a:lnTo>
                <a:lnTo>
                  <a:pt x="909910" y="1211744"/>
                </a:lnTo>
                <a:lnTo>
                  <a:pt x="0" y="121174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1" id="11"/>
          <p:cNvSpPr txBox="true"/>
          <p:nvPr/>
        </p:nvSpPr>
        <p:spPr>
          <a:xfrm rot="0">
            <a:off x="5797084" y="3461761"/>
            <a:ext cx="6693832" cy="4204725"/>
          </a:xfrm>
          <a:prstGeom prst="rect">
            <a:avLst/>
          </a:prstGeom>
        </p:spPr>
        <p:txBody>
          <a:bodyPr anchor="t" rtlCol="false" tIns="0" lIns="0" bIns="0" rIns="0">
            <a:spAutoFit/>
          </a:bodyPr>
          <a:lstStyle/>
          <a:p>
            <a:pPr algn="ctr">
              <a:lnSpc>
                <a:spcPts val="8265"/>
              </a:lnSpc>
              <a:spcBef>
                <a:spcPct val="0"/>
              </a:spcBef>
            </a:pPr>
            <a:r>
              <a:rPr lang="en-US" b="true" sz="5904">
                <a:solidFill>
                  <a:srgbClr val="FFFFFF"/>
                </a:solidFill>
                <a:latin typeface="Poppins Ultra-Bold"/>
                <a:ea typeface="Poppins Ultra-Bold"/>
                <a:cs typeface="Poppins Ultra-Bold"/>
                <a:sym typeface="Poppins Ultra-Bold"/>
              </a:rPr>
              <a:t>Is it possible to change your electricity bill? How?</a:t>
            </a:r>
          </a:p>
        </p:txBody>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5232029" y="1434359"/>
            <a:ext cx="7823941" cy="7823941"/>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60000"/>
            </a:solidFill>
          </p:spPr>
        </p:sp>
        <p:sp>
          <p:nvSpPr>
            <p:cNvPr name="TextBox 5" id="5"/>
            <p:cNvSpPr txBox="true"/>
            <p:nvPr/>
          </p:nvSpPr>
          <p:spPr>
            <a:xfrm>
              <a:off x="76200" y="19050"/>
              <a:ext cx="660400" cy="717550"/>
            </a:xfrm>
            <a:prstGeom prst="rect">
              <a:avLst/>
            </a:prstGeom>
          </p:spPr>
          <p:txBody>
            <a:bodyPr anchor="ctr" rtlCol="false" tIns="50800" lIns="50800" bIns="50800" rIns="50800"/>
            <a:lstStyle/>
            <a:p>
              <a:pPr algn="ctr">
                <a:lnSpc>
                  <a:spcPts val="3262"/>
                </a:lnSpc>
              </a:pPr>
            </a:p>
          </p:txBody>
        </p:sp>
      </p:grpSp>
      <p:sp>
        <p:nvSpPr>
          <p:cNvPr name="Freeform 6" id="6"/>
          <p:cNvSpPr/>
          <p:nvPr/>
        </p:nvSpPr>
        <p:spPr>
          <a:xfrm flipH="false" flipV="false" rot="0">
            <a:off x="7830838" y="438916"/>
            <a:ext cx="2606433" cy="2606433"/>
          </a:xfrm>
          <a:custGeom>
            <a:avLst/>
            <a:gdLst/>
            <a:ahLst/>
            <a:cxnLst/>
            <a:rect r="r" b="b" t="t" l="l"/>
            <a:pathLst>
              <a:path h="2606433" w="2606433">
                <a:moveTo>
                  <a:pt x="0" y="0"/>
                </a:moveTo>
                <a:lnTo>
                  <a:pt x="2606434" y="0"/>
                </a:lnTo>
                <a:lnTo>
                  <a:pt x="2606434" y="2606433"/>
                </a:lnTo>
                <a:lnTo>
                  <a:pt x="0" y="2606433"/>
                </a:lnTo>
                <a:lnTo>
                  <a:pt x="0" y="0"/>
                </a:lnTo>
                <a:close/>
              </a:path>
            </a:pathLst>
          </a:custGeom>
          <a:blipFill>
            <a:blip r:embed="rId3">
              <a:alphaModFix amt="74000"/>
              <a:extLst>
                <a:ext uri="{96DAC541-7B7A-43D3-8B79-37D633B846F1}">
                  <asvg:svgBlip xmlns:asvg="http://schemas.microsoft.com/office/drawing/2016/SVG/main" r:embed="rId4"/>
                </a:ext>
              </a:extLst>
            </a:blip>
            <a:stretch>
              <a:fillRect l="0" t="0" r="0" b="0"/>
            </a:stretch>
          </a:blipFill>
        </p:spPr>
      </p:sp>
      <p:grpSp>
        <p:nvGrpSpPr>
          <p:cNvPr name="Group 7" id="7"/>
          <p:cNvGrpSpPr/>
          <p:nvPr/>
        </p:nvGrpSpPr>
        <p:grpSpPr>
          <a:xfrm rot="0">
            <a:off x="8159613" y="708021"/>
            <a:ext cx="1968773" cy="1968773"/>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D0A0A"/>
            </a:solidFill>
          </p:spPr>
        </p:sp>
        <p:sp>
          <p:nvSpPr>
            <p:cNvPr name="TextBox 9" id="9"/>
            <p:cNvSpPr txBox="true"/>
            <p:nvPr/>
          </p:nvSpPr>
          <p:spPr>
            <a:xfrm>
              <a:off x="76200" y="19050"/>
              <a:ext cx="660400" cy="717550"/>
            </a:xfrm>
            <a:prstGeom prst="rect">
              <a:avLst/>
            </a:prstGeom>
          </p:spPr>
          <p:txBody>
            <a:bodyPr anchor="ctr" rtlCol="false" tIns="50800" lIns="50800" bIns="50800" rIns="50800"/>
            <a:lstStyle/>
            <a:p>
              <a:pPr algn="ctr">
                <a:lnSpc>
                  <a:spcPts val="3262"/>
                </a:lnSpc>
              </a:pPr>
            </a:p>
          </p:txBody>
        </p:sp>
      </p:grpSp>
      <p:sp>
        <p:nvSpPr>
          <p:cNvPr name="Freeform 10" id="10"/>
          <p:cNvSpPr/>
          <p:nvPr/>
        </p:nvSpPr>
        <p:spPr>
          <a:xfrm flipH="false" flipV="false" rot="0">
            <a:off x="8679100" y="1086536"/>
            <a:ext cx="909910" cy="1211745"/>
          </a:xfrm>
          <a:custGeom>
            <a:avLst/>
            <a:gdLst/>
            <a:ahLst/>
            <a:cxnLst/>
            <a:rect r="r" b="b" t="t" l="l"/>
            <a:pathLst>
              <a:path h="1211745" w="909910">
                <a:moveTo>
                  <a:pt x="0" y="0"/>
                </a:moveTo>
                <a:lnTo>
                  <a:pt x="909910" y="0"/>
                </a:lnTo>
                <a:lnTo>
                  <a:pt x="909910" y="1211744"/>
                </a:lnTo>
                <a:lnTo>
                  <a:pt x="0" y="121174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1" id="11"/>
          <p:cNvSpPr txBox="true"/>
          <p:nvPr/>
        </p:nvSpPr>
        <p:spPr>
          <a:xfrm rot="0">
            <a:off x="5797084" y="3681147"/>
            <a:ext cx="6693832" cy="3158915"/>
          </a:xfrm>
          <a:prstGeom prst="rect">
            <a:avLst/>
          </a:prstGeom>
        </p:spPr>
        <p:txBody>
          <a:bodyPr anchor="t" rtlCol="false" tIns="0" lIns="0" bIns="0" rIns="0">
            <a:spAutoFit/>
          </a:bodyPr>
          <a:lstStyle/>
          <a:p>
            <a:pPr algn="ctr">
              <a:lnSpc>
                <a:spcPts val="8265"/>
              </a:lnSpc>
              <a:spcBef>
                <a:spcPct val="0"/>
              </a:spcBef>
            </a:pPr>
            <a:r>
              <a:rPr lang="en-US" b="true" sz="5904">
                <a:solidFill>
                  <a:srgbClr val="FFFFFF"/>
                </a:solidFill>
                <a:latin typeface="Poppins Ultra-Bold"/>
                <a:ea typeface="Poppins Ultra-Bold"/>
                <a:cs typeface="Poppins Ultra-Bold"/>
                <a:sym typeface="Poppins Ultra-Bold"/>
              </a:rPr>
              <a:t>When is the best time or day to do the laundry?</a:t>
            </a:r>
          </a:p>
        </p:txBody>
      </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11241824" y="-250909"/>
            <a:ext cx="7735876" cy="10964879"/>
            <a:chOff x="0" y="0"/>
            <a:chExt cx="10314502" cy="14619839"/>
          </a:xfrm>
        </p:grpSpPr>
        <p:pic>
          <p:nvPicPr>
            <p:cNvPr name="Picture 4" id="4"/>
            <p:cNvPicPr>
              <a:picLocks noChangeAspect="true"/>
            </p:cNvPicPr>
            <p:nvPr/>
          </p:nvPicPr>
          <p:blipFill>
            <a:blip r:embed="rId3"/>
            <a:srcRect l="28526" t="0" r="921" b="0"/>
            <a:stretch>
              <a:fillRect/>
            </a:stretch>
          </p:blipFill>
          <p:spPr>
            <a:xfrm flipH="false" flipV="false">
              <a:off x="0" y="0"/>
              <a:ext cx="10314502" cy="14619839"/>
            </a:xfrm>
            <a:prstGeom prst="rect">
              <a:avLst/>
            </a:prstGeom>
          </p:spPr>
        </p:pic>
      </p:grpSp>
      <p:sp>
        <p:nvSpPr>
          <p:cNvPr name="Freeform 5" id="5"/>
          <p:cNvSpPr/>
          <p:nvPr/>
        </p:nvSpPr>
        <p:spPr>
          <a:xfrm flipH="false" flipV="false" rot="-2804932">
            <a:off x="8251276" y="3409271"/>
            <a:ext cx="7117467" cy="7492071"/>
          </a:xfrm>
          <a:custGeom>
            <a:avLst/>
            <a:gdLst/>
            <a:ahLst/>
            <a:cxnLst/>
            <a:rect r="r" b="b" t="t" l="l"/>
            <a:pathLst>
              <a:path h="7492071" w="7117467">
                <a:moveTo>
                  <a:pt x="0" y="0"/>
                </a:moveTo>
                <a:lnTo>
                  <a:pt x="7117467" y="0"/>
                </a:lnTo>
                <a:lnTo>
                  <a:pt x="7117467" y="7492071"/>
                </a:lnTo>
                <a:lnTo>
                  <a:pt x="0" y="749207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4503709">
            <a:off x="10077864" y="4946839"/>
            <a:ext cx="2996452" cy="569383"/>
          </a:xfrm>
          <a:custGeom>
            <a:avLst/>
            <a:gdLst/>
            <a:ahLst/>
            <a:cxnLst/>
            <a:rect r="r" b="b" t="t" l="l"/>
            <a:pathLst>
              <a:path h="569383" w="2996452">
                <a:moveTo>
                  <a:pt x="0" y="0"/>
                </a:moveTo>
                <a:lnTo>
                  <a:pt x="2996452" y="0"/>
                </a:lnTo>
                <a:lnTo>
                  <a:pt x="2996452" y="569383"/>
                </a:lnTo>
                <a:lnTo>
                  <a:pt x="0" y="569383"/>
                </a:lnTo>
                <a:lnTo>
                  <a:pt x="0" y="0"/>
                </a:lnTo>
                <a:close/>
              </a:path>
            </a:pathLst>
          </a:custGeom>
          <a:blipFill>
            <a:blip r:embed="rId6"/>
            <a:stretch>
              <a:fillRect l="0" t="-3613" r="0" b="-3613"/>
            </a:stretch>
          </a:blipFill>
        </p:spPr>
      </p:sp>
      <p:sp>
        <p:nvSpPr>
          <p:cNvPr name="Freeform 7" id="7"/>
          <p:cNvSpPr/>
          <p:nvPr/>
        </p:nvSpPr>
        <p:spPr>
          <a:xfrm flipH="false" flipV="false" rot="-2804932">
            <a:off x="7497970" y="-2190712"/>
            <a:ext cx="7002623" cy="7371182"/>
          </a:xfrm>
          <a:custGeom>
            <a:avLst/>
            <a:gdLst/>
            <a:ahLst/>
            <a:cxnLst/>
            <a:rect r="r" b="b" t="t" l="l"/>
            <a:pathLst>
              <a:path h="7371182" w="7002623">
                <a:moveTo>
                  <a:pt x="0" y="0"/>
                </a:moveTo>
                <a:lnTo>
                  <a:pt x="7002622" y="0"/>
                </a:lnTo>
                <a:lnTo>
                  <a:pt x="7002622" y="7371182"/>
                </a:lnTo>
                <a:lnTo>
                  <a:pt x="0" y="737118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8" id="8"/>
          <p:cNvSpPr/>
          <p:nvPr/>
        </p:nvSpPr>
        <p:spPr>
          <a:xfrm flipH="true" flipV="true" rot="-864092">
            <a:off x="8073620" y="-1254388"/>
            <a:ext cx="2873203" cy="4700536"/>
          </a:xfrm>
          <a:custGeom>
            <a:avLst/>
            <a:gdLst/>
            <a:ahLst/>
            <a:cxnLst/>
            <a:rect r="r" b="b" t="t" l="l"/>
            <a:pathLst>
              <a:path h="4700536" w="2873203">
                <a:moveTo>
                  <a:pt x="2873203" y="4700537"/>
                </a:moveTo>
                <a:lnTo>
                  <a:pt x="0" y="4700537"/>
                </a:lnTo>
                <a:lnTo>
                  <a:pt x="0" y="0"/>
                </a:lnTo>
                <a:lnTo>
                  <a:pt x="2873203" y="0"/>
                </a:lnTo>
                <a:lnTo>
                  <a:pt x="2873203" y="4700537"/>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9" id="9"/>
          <p:cNvSpPr/>
          <p:nvPr/>
        </p:nvSpPr>
        <p:spPr>
          <a:xfrm flipH="false" flipV="false" rot="-2804932">
            <a:off x="9774173" y="5620784"/>
            <a:ext cx="1168213" cy="1229698"/>
          </a:xfrm>
          <a:custGeom>
            <a:avLst/>
            <a:gdLst/>
            <a:ahLst/>
            <a:cxnLst/>
            <a:rect r="r" b="b" t="t" l="l"/>
            <a:pathLst>
              <a:path h="1229698" w="1168213">
                <a:moveTo>
                  <a:pt x="0" y="0"/>
                </a:moveTo>
                <a:lnTo>
                  <a:pt x="1168213" y="0"/>
                </a:lnTo>
                <a:lnTo>
                  <a:pt x="1168213" y="1229698"/>
                </a:lnTo>
                <a:lnTo>
                  <a:pt x="0" y="122969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0" id="10"/>
          <p:cNvSpPr/>
          <p:nvPr/>
        </p:nvSpPr>
        <p:spPr>
          <a:xfrm flipH="false" flipV="true" rot="3621560">
            <a:off x="11317337" y="8494580"/>
            <a:ext cx="2515172" cy="4114800"/>
          </a:xfrm>
          <a:custGeom>
            <a:avLst/>
            <a:gdLst/>
            <a:ahLst/>
            <a:cxnLst/>
            <a:rect r="r" b="b" t="t" l="l"/>
            <a:pathLst>
              <a:path h="4114800" w="2515172">
                <a:moveTo>
                  <a:pt x="0" y="4114800"/>
                </a:moveTo>
                <a:lnTo>
                  <a:pt x="2515171" y="4114800"/>
                </a:lnTo>
                <a:lnTo>
                  <a:pt x="2515171" y="0"/>
                </a:lnTo>
                <a:lnTo>
                  <a:pt x="0" y="0"/>
                </a:lnTo>
                <a:lnTo>
                  <a:pt x="0" y="411480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1" id="11"/>
          <p:cNvSpPr/>
          <p:nvPr/>
        </p:nvSpPr>
        <p:spPr>
          <a:xfrm flipH="false" flipV="false" rot="0">
            <a:off x="706686" y="8787986"/>
            <a:ext cx="422708" cy="422708"/>
          </a:xfrm>
          <a:custGeom>
            <a:avLst/>
            <a:gdLst/>
            <a:ahLst/>
            <a:cxnLst/>
            <a:rect r="r" b="b" t="t" l="l"/>
            <a:pathLst>
              <a:path h="422708" w="422708">
                <a:moveTo>
                  <a:pt x="0" y="0"/>
                </a:moveTo>
                <a:lnTo>
                  <a:pt x="422708" y="0"/>
                </a:lnTo>
                <a:lnTo>
                  <a:pt x="422708" y="422708"/>
                </a:lnTo>
                <a:lnTo>
                  <a:pt x="0" y="422708"/>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2" id="12"/>
          <p:cNvSpPr/>
          <p:nvPr/>
        </p:nvSpPr>
        <p:spPr>
          <a:xfrm flipH="false" flipV="false" rot="0">
            <a:off x="5160176" y="8763776"/>
            <a:ext cx="272839" cy="422708"/>
          </a:xfrm>
          <a:custGeom>
            <a:avLst/>
            <a:gdLst/>
            <a:ahLst/>
            <a:cxnLst/>
            <a:rect r="r" b="b" t="t" l="l"/>
            <a:pathLst>
              <a:path h="422708" w="272839">
                <a:moveTo>
                  <a:pt x="0" y="0"/>
                </a:moveTo>
                <a:lnTo>
                  <a:pt x="272838" y="0"/>
                </a:lnTo>
                <a:lnTo>
                  <a:pt x="272838" y="422708"/>
                </a:lnTo>
                <a:lnTo>
                  <a:pt x="0" y="422708"/>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TextBox 13" id="13"/>
          <p:cNvSpPr txBox="true"/>
          <p:nvPr/>
        </p:nvSpPr>
        <p:spPr>
          <a:xfrm rot="0">
            <a:off x="1129394" y="3896678"/>
            <a:ext cx="7485828" cy="1793373"/>
          </a:xfrm>
          <a:prstGeom prst="rect">
            <a:avLst/>
          </a:prstGeom>
        </p:spPr>
        <p:txBody>
          <a:bodyPr anchor="t" rtlCol="false" tIns="0" lIns="0" bIns="0" rIns="0">
            <a:spAutoFit/>
          </a:bodyPr>
          <a:lstStyle/>
          <a:p>
            <a:pPr algn="l">
              <a:lnSpc>
                <a:spcPts val="13938"/>
              </a:lnSpc>
              <a:spcBef>
                <a:spcPct val="0"/>
              </a:spcBef>
            </a:pPr>
            <a:r>
              <a:rPr lang="en-US" b="true" sz="9956">
                <a:solidFill>
                  <a:srgbClr val="960000"/>
                </a:solidFill>
                <a:latin typeface="Poppins Ultra-Bold"/>
                <a:ea typeface="Poppins Ultra-Bold"/>
                <a:cs typeface="Poppins Ultra-Bold"/>
                <a:sym typeface="Poppins Ultra-Bold"/>
              </a:rPr>
              <a:t>Thoughts?</a:t>
            </a:r>
          </a:p>
        </p:txBody>
      </p:sp>
      <p:sp>
        <p:nvSpPr>
          <p:cNvPr name="TextBox 14" id="14"/>
          <p:cNvSpPr txBox="true"/>
          <p:nvPr/>
        </p:nvSpPr>
        <p:spPr>
          <a:xfrm rot="0">
            <a:off x="5537789" y="8765403"/>
            <a:ext cx="3972432" cy="410724"/>
          </a:xfrm>
          <a:prstGeom prst="rect">
            <a:avLst/>
          </a:prstGeom>
        </p:spPr>
        <p:txBody>
          <a:bodyPr anchor="t" rtlCol="false" tIns="0" lIns="0" bIns="0" rIns="0">
            <a:spAutoFit/>
          </a:bodyPr>
          <a:lstStyle/>
          <a:p>
            <a:pPr algn="l">
              <a:lnSpc>
                <a:spcPts val="3262"/>
              </a:lnSpc>
              <a:spcBef>
                <a:spcPct val="0"/>
              </a:spcBef>
            </a:pPr>
            <a:r>
              <a:rPr lang="en-US" sz="2330">
                <a:solidFill>
                  <a:srgbClr val="FFFFFF"/>
                </a:solidFill>
                <a:latin typeface="Poppins"/>
                <a:ea typeface="Poppins"/>
                <a:cs typeface="Poppins"/>
                <a:sym typeface="Poppins"/>
              </a:rPr>
              <a:t>123 Anywhere St., Any City</a:t>
            </a:r>
          </a:p>
        </p:txBody>
      </p:sp>
      <p:grpSp>
        <p:nvGrpSpPr>
          <p:cNvPr name="Group 15" id="15"/>
          <p:cNvGrpSpPr/>
          <p:nvPr/>
        </p:nvGrpSpPr>
        <p:grpSpPr>
          <a:xfrm rot="0">
            <a:off x="10807810" y="6648350"/>
            <a:ext cx="434014" cy="434014"/>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D0A0A"/>
            </a:solidFill>
          </p:spPr>
        </p:sp>
        <p:sp>
          <p:nvSpPr>
            <p:cNvPr name="TextBox 17" id="17"/>
            <p:cNvSpPr txBox="true"/>
            <p:nvPr/>
          </p:nvSpPr>
          <p:spPr>
            <a:xfrm>
              <a:off x="76200" y="19050"/>
              <a:ext cx="660400" cy="717550"/>
            </a:xfrm>
            <a:prstGeom prst="rect">
              <a:avLst/>
            </a:prstGeom>
          </p:spPr>
          <p:txBody>
            <a:bodyPr anchor="ctr" rtlCol="false" tIns="50800" lIns="50800" bIns="50800" rIns="50800"/>
            <a:lstStyle/>
            <a:p>
              <a:pPr algn="ctr">
                <a:lnSpc>
                  <a:spcPts val="3262"/>
                </a:lnSpc>
              </a:pPr>
            </a:p>
          </p:txBody>
        </p:sp>
      </p:grpSp>
      <p:grpSp>
        <p:nvGrpSpPr>
          <p:cNvPr name="Group 18" id="18"/>
          <p:cNvGrpSpPr/>
          <p:nvPr/>
        </p:nvGrpSpPr>
        <p:grpSpPr>
          <a:xfrm rot="0">
            <a:off x="10603736" y="7218026"/>
            <a:ext cx="429958" cy="429958"/>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D0A0A"/>
            </a:solidFill>
          </p:spPr>
        </p:sp>
        <p:sp>
          <p:nvSpPr>
            <p:cNvPr name="TextBox 20" id="20"/>
            <p:cNvSpPr txBox="true"/>
            <p:nvPr/>
          </p:nvSpPr>
          <p:spPr>
            <a:xfrm>
              <a:off x="76200" y="19050"/>
              <a:ext cx="660400" cy="717550"/>
            </a:xfrm>
            <a:prstGeom prst="rect">
              <a:avLst/>
            </a:prstGeom>
          </p:spPr>
          <p:txBody>
            <a:bodyPr anchor="ctr" rtlCol="false" tIns="50800" lIns="50800" bIns="50800" rIns="50800"/>
            <a:lstStyle/>
            <a:p>
              <a:pPr algn="ctr">
                <a:lnSpc>
                  <a:spcPts val="3262"/>
                </a:lnSpc>
              </a:pPr>
            </a:p>
          </p:txBody>
        </p:sp>
      </p:grpSp>
      <p:grpSp>
        <p:nvGrpSpPr>
          <p:cNvPr name="Group 21" id="21"/>
          <p:cNvGrpSpPr/>
          <p:nvPr/>
        </p:nvGrpSpPr>
        <p:grpSpPr>
          <a:xfrm rot="0">
            <a:off x="10388757" y="7781333"/>
            <a:ext cx="429958" cy="429958"/>
            <a:chOff x="0" y="0"/>
            <a:chExt cx="812800" cy="812800"/>
          </a:xfrm>
        </p:grpSpPr>
        <p:sp>
          <p:nvSpPr>
            <p:cNvPr name="Freeform 22" id="2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D0A0A"/>
            </a:solidFill>
          </p:spPr>
        </p:sp>
        <p:sp>
          <p:nvSpPr>
            <p:cNvPr name="TextBox 23" id="23"/>
            <p:cNvSpPr txBox="true"/>
            <p:nvPr/>
          </p:nvSpPr>
          <p:spPr>
            <a:xfrm>
              <a:off x="76200" y="19050"/>
              <a:ext cx="660400" cy="717550"/>
            </a:xfrm>
            <a:prstGeom prst="rect">
              <a:avLst/>
            </a:prstGeom>
          </p:spPr>
          <p:txBody>
            <a:bodyPr anchor="ctr" rtlCol="false" tIns="50800" lIns="50800" bIns="50800" rIns="50800"/>
            <a:lstStyle/>
            <a:p>
              <a:pPr algn="ctr">
                <a:lnSpc>
                  <a:spcPts val="3262"/>
                </a:lnSpc>
              </a:pPr>
            </a:p>
          </p:txBody>
        </p:sp>
      </p:grpSp>
      <p:grpSp>
        <p:nvGrpSpPr>
          <p:cNvPr name="Group 24" id="24"/>
          <p:cNvGrpSpPr/>
          <p:nvPr/>
        </p:nvGrpSpPr>
        <p:grpSpPr>
          <a:xfrm rot="187784">
            <a:off x="12376583" y="132627"/>
            <a:ext cx="355695" cy="355695"/>
            <a:chOff x="0" y="0"/>
            <a:chExt cx="812800" cy="812800"/>
          </a:xfrm>
        </p:grpSpPr>
        <p:sp>
          <p:nvSpPr>
            <p:cNvPr name="Freeform 25" id="2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60000"/>
            </a:solidFill>
          </p:spPr>
        </p:sp>
        <p:sp>
          <p:nvSpPr>
            <p:cNvPr name="TextBox 26" id="26"/>
            <p:cNvSpPr txBox="true"/>
            <p:nvPr/>
          </p:nvSpPr>
          <p:spPr>
            <a:xfrm>
              <a:off x="76200" y="19050"/>
              <a:ext cx="660400" cy="717550"/>
            </a:xfrm>
            <a:prstGeom prst="rect">
              <a:avLst/>
            </a:prstGeom>
          </p:spPr>
          <p:txBody>
            <a:bodyPr anchor="ctr" rtlCol="false" tIns="50800" lIns="50800" bIns="50800" rIns="50800"/>
            <a:lstStyle/>
            <a:p>
              <a:pPr algn="ctr">
                <a:lnSpc>
                  <a:spcPts val="3262"/>
                </a:lnSpc>
              </a:pPr>
            </a:p>
          </p:txBody>
        </p:sp>
      </p:grpSp>
      <p:grpSp>
        <p:nvGrpSpPr>
          <p:cNvPr name="Group 27" id="27"/>
          <p:cNvGrpSpPr/>
          <p:nvPr/>
        </p:nvGrpSpPr>
        <p:grpSpPr>
          <a:xfrm rot="187784">
            <a:off x="12530798" y="571305"/>
            <a:ext cx="352371" cy="352371"/>
            <a:chOff x="0" y="0"/>
            <a:chExt cx="812800" cy="812800"/>
          </a:xfrm>
        </p:grpSpPr>
        <p:sp>
          <p:nvSpPr>
            <p:cNvPr name="Freeform 28" id="2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60000"/>
            </a:solidFill>
          </p:spPr>
        </p:sp>
        <p:sp>
          <p:nvSpPr>
            <p:cNvPr name="TextBox 29" id="29"/>
            <p:cNvSpPr txBox="true"/>
            <p:nvPr/>
          </p:nvSpPr>
          <p:spPr>
            <a:xfrm>
              <a:off x="76200" y="19050"/>
              <a:ext cx="660400" cy="717550"/>
            </a:xfrm>
            <a:prstGeom prst="rect">
              <a:avLst/>
            </a:prstGeom>
          </p:spPr>
          <p:txBody>
            <a:bodyPr anchor="ctr" rtlCol="false" tIns="50800" lIns="50800" bIns="50800" rIns="50800"/>
            <a:lstStyle/>
            <a:p>
              <a:pPr algn="ctr">
                <a:lnSpc>
                  <a:spcPts val="3262"/>
                </a:lnSpc>
              </a:pPr>
            </a:p>
          </p:txBody>
        </p:sp>
      </p:grpSp>
      <p:grpSp>
        <p:nvGrpSpPr>
          <p:cNvPr name="Group 30" id="30"/>
          <p:cNvGrpSpPr/>
          <p:nvPr/>
        </p:nvGrpSpPr>
        <p:grpSpPr>
          <a:xfrm rot="187784">
            <a:off x="12685306" y="1003012"/>
            <a:ext cx="352371" cy="352371"/>
            <a:chOff x="0" y="0"/>
            <a:chExt cx="812800" cy="812800"/>
          </a:xfrm>
        </p:grpSpPr>
        <p:sp>
          <p:nvSpPr>
            <p:cNvPr name="Freeform 31" id="3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60000"/>
            </a:solidFill>
          </p:spPr>
        </p:sp>
        <p:sp>
          <p:nvSpPr>
            <p:cNvPr name="TextBox 32" id="32"/>
            <p:cNvSpPr txBox="true"/>
            <p:nvPr/>
          </p:nvSpPr>
          <p:spPr>
            <a:xfrm>
              <a:off x="76200" y="19050"/>
              <a:ext cx="660400" cy="717550"/>
            </a:xfrm>
            <a:prstGeom prst="rect">
              <a:avLst/>
            </a:prstGeom>
          </p:spPr>
          <p:txBody>
            <a:bodyPr anchor="ctr" rtlCol="false" tIns="50800" lIns="50800" bIns="50800" rIns="50800"/>
            <a:lstStyle/>
            <a:p>
              <a:pPr algn="ctr">
                <a:lnSpc>
                  <a:spcPts val="3262"/>
                </a:lnSpc>
              </a:pPr>
            </a:p>
          </p:txBody>
        </p:sp>
      </p:grpSp>
    </p:spTree>
  </p:cSld>
  <p:clrMapOvr>
    <a:masterClrMapping/>
  </p:clrMapOvr>
</p:sld>
</file>

<file path=ppt/slides/slide3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sp>
        <p:nvSpPr>
          <p:cNvPr name="Freeform 3" id="3"/>
          <p:cNvSpPr/>
          <p:nvPr/>
        </p:nvSpPr>
        <p:spPr>
          <a:xfrm flipH="false" flipV="false" rot="-2804932">
            <a:off x="8846760" y="-3800220"/>
            <a:ext cx="9545828" cy="10048239"/>
          </a:xfrm>
          <a:custGeom>
            <a:avLst/>
            <a:gdLst/>
            <a:ahLst/>
            <a:cxnLst/>
            <a:rect r="r" b="b" t="t" l="l"/>
            <a:pathLst>
              <a:path h="10048239" w="9545828">
                <a:moveTo>
                  <a:pt x="0" y="0"/>
                </a:moveTo>
                <a:lnTo>
                  <a:pt x="9545828" y="0"/>
                </a:lnTo>
                <a:lnTo>
                  <a:pt x="9545828" y="10048239"/>
                </a:lnTo>
                <a:lnTo>
                  <a:pt x="0" y="1004823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2804932">
            <a:off x="11868196" y="-1048176"/>
            <a:ext cx="11104857" cy="11689324"/>
          </a:xfrm>
          <a:custGeom>
            <a:avLst/>
            <a:gdLst/>
            <a:ahLst/>
            <a:cxnLst/>
            <a:rect r="r" b="b" t="t" l="l"/>
            <a:pathLst>
              <a:path h="11689324" w="11104857">
                <a:moveTo>
                  <a:pt x="0" y="0"/>
                </a:moveTo>
                <a:lnTo>
                  <a:pt x="11104857" y="0"/>
                </a:lnTo>
                <a:lnTo>
                  <a:pt x="11104857" y="11689323"/>
                </a:lnTo>
                <a:lnTo>
                  <a:pt x="0" y="1168932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5" id="5"/>
          <p:cNvSpPr txBox="true"/>
          <p:nvPr/>
        </p:nvSpPr>
        <p:spPr>
          <a:xfrm rot="0">
            <a:off x="922143" y="5746813"/>
            <a:ext cx="11535577" cy="2064500"/>
          </a:xfrm>
          <a:prstGeom prst="rect">
            <a:avLst/>
          </a:prstGeom>
        </p:spPr>
        <p:txBody>
          <a:bodyPr anchor="t" rtlCol="false" tIns="0" lIns="0" bIns="0" rIns="0">
            <a:spAutoFit/>
          </a:bodyPr>
          <a:lstStyle/>
          <a:p>
            <a:pPr algn="l">
              <a:lnSpc>
                <a:spcPts val="15358"/>
              </a:lnSpc>
            </a:pPr>
            <a:r>
              <a:rPr lang="en-US" sz="12798" b="true">
                <a:solidFill>
                  <a:srgbClr val="960000"/>
                </a:solidFill>
                <a:latin typeface="Poppins Ultra-Bold"/>
                <a:ea typeface="Poppins Ultra-Bold"/>
                <a:cs typeface="Poppins Ultra-Bold"/>
                <a:sym typeface="Poppins Ultra-Bold"/>
              </a:rPr>
              <a:t>Thank you!</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96000">
            <a:off x="1219307" y="3338792"/>
            <a:ext cx="15849385" cy="4333409"/>
          </a:xfrm>
          <a:custGeom>
            <a:avLst/>
            <a:gdLst/>
            <a:ahLst/>
            <a:cxnLst/>
            <a:rect r="r" b="b" t="t" l="l"/>
            <a:pathLst>
              <a:path h="4333409" w="15849385">
                <a:moveTo>
                  <a:pt x="0" y="439675"/>
                </a:moveTo>
                <a:lnTo>
                  <a:pt x="15740624" y="0"/>
                </a:lnTo>
                <a:lnTo>
                  <a:pt x="15849386" y="3893733"/>
                </a:lnTo>
                <a:lnTo>
                  <a:pt x="108762" y="4333409"/>
                </a:lnTo>
                <a:lnTo>
                  <a:pt x="0" y="439675"/>
                </a:lnTo>
                <a:close/>
              </a:path>
            </a:pathLst>
          </a:custGeom>
          <a:blipFill>
            <a:blip r:embed="rId3"/>
            <a:stretch>
              <a:fillRect l="-5687" t="-80325" r="-28035" b="-94787"/>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1398363" y="1219122"/>
            <a:ext cx="7130660" cy="3924378"/>
          </a:xfrm>
          <a:custGeom>
            <a:avLst/>
            <a:gdLst/>
            <a:ahLst/>
            <a:cxnLst/>
            <a:rect r="r" b="b" t="t" l="l"/>
            <a:pathLst>
              <a:path h="3924378" w="7130660">
                <a:moveTo>
                  <a:pt x="0" y="0"/>
                </a:moveTo>
                <a:lnTo>
                  <a:pt x="7130660" y="0"/>
                </a:lnTo>
                <a:lnTo>
                  <a:pt x="7130660" y="3924378"/>
                </a:lnTo>
                <a:lnTo>
                  <a:pt x="0" y="3924378"/>
                </a:lnTo>
                <a:lnTo>
                  <a:pt x="0" y="0"/>
                </a:lnTo>
                <a:close/>
              </a:path>
            </a:pathLst>
          </a:custGeom>
          <a:blipFill>
            <a:blip r:embed="rId3"/>
            <a:stretch>
              <a:fillRect l="-39981" t="-86773" r="-87182" b="-45404"/>
            </a:stretch>
          </a:blipFill>
        </p:spPr>
      </p:sp>
      <p:sp>
        <p:nvSpPr>
          <p:cNvPr name="Freeform 4" id="4"/>
          <p:cNvSpPr/>
          <p:nvPr/>
        </p:nvSpPr>
        <p:spPr>
          <a:xfrm flipH="false" flipV="false" rot="0">
            <a:off x="9631927" y="5143500"/>
            <a:ext cx="7263969" cy="4114800"/>
          </a:xfrm>
          <a:custGeom>
            <a:avLst/>
            <a:gdLst/>
            <a:ahLst/>
            <a:cxnLst/>
            <a:rect r="r" b="b" t="t" l="l"/>
            <a:pathLst>
              <a:path h="4114800" w="7263969">
                <a:moveTo>
                  <a:pt x="0" y="0"/>
                </a:moveTo>
                <a:lnTo>
                  <a:pt x="7263969" y="0"/>
                </a:lnTo>
                <a:lnTo>
                  <a:pt x="7263969" y="4114800"/>
                </a:lnTo>
                <a:lnTo>
                  <a:pt x="0" y="4114800"/>
                </a:lnTo>
                <a:lnTo>
                  <a:pt x="0" y="0"/>
                </a:lnTo>
                <a:close/>
              </a:path>
            </a:pathLst>
          </a:custGeom>
          <a:blipFill>
            <a:blip r:embed="rId4"/>
            <a:stretch>
              <a:fillRect l="-19571" t="-71901" r="-96799" b="-42954"/>
            </a:stretch>
          </a:blipFill>
        </p:spPr>
      </p:sp>
      <p:grpSp>
        <p:nvGrpSpPr>
          <p:cNvPr name="Group 5" id="5"/>
          <p:cNvGrpSpPr/>
          <p:nvPr/>
        </p:nvGrpSpPr>
        <p:grpSpPr>
          <a:xfrm rot="0">
            <a:off x="695503" y="6534338"/>
            <a:ext cx="8448497" cy="1333123"/>
            <a:chOff x="0" y="0"/>
            <a:chExt cx="1303150" cy="205629"/>
          </a:xfrm>
        </p:grpSpPr>
        <p:sp>
          <p:nvSpPr>
            <p:cNvPr name="Freeform 6" id="6"/>
            <p:cNvSpPr/>
            <p:nvPr/>
          </p:nvSpPr>
          <p:spPr>
            <a:xfrm flipH="false" flipV="false" rot="0">
              <a:off x="0" y="0"/>
              <a:ext cx="1303150" cy="205629"/>
            </a:xfrm>
            <a:custGeom>
              <a:avLst/>
              <a:gdLst/>
              <a:ahLst/>
              <a:cxnLst/>
              <a:rect r="r" b="b" t="t" l="l"/>
              <a:pathLst>
                <a:path h="205629" w="1303150">
                  <a:moveTo>
                    <a:pt x="0" y="0"/>
                  </a:moveTo>
                  <a:lnTo>
                    <a:pt x="1099950" y="0"/>
                  </a:lnTo>
                  <a:lnTo>
                    <a:pt x="1303150" y="102815"/>
                  </a:lnTo>
                  <a:lnTo>
                    <a:pt x="1099950" y="205629"/>
                  </a:lnTo>
                  <a:lnTo>
                    <a:pt x="0" y="205629"/>
                  </a:lnTo>
                  <a:lnTo>
                    <a:pt x="203200" y="102815"/>
                  </a:lnTo>
                  <a:lnTo>
                    <a:pt x="0" y="0"/>
                  </a:lnTo>
                  <a:close/>
                </a:path>
              </a:pathLst>
            </a:custGeom>
            <a:solidFill>
              <a:srgbClr val="960000"/>
            </a:solidFill>
          </p:spPr>
        </p:sp>
        <p:sp>
          <p:nvSpPr>
            <p:cNvPr name="TextBox 7" id="7"/>
            <p:cNvSpPr txBox="true"/>
            <p:nvPr/>
          </p:nvSpPr>
          <p:spPr>
            <a:xfrm>
              <a:off x="177800" y="-57150"/>
              <a:ext cx="1049150" cy="262779"/>
            </a:xfrm>
            <a:prstGeom prst="rect">
              <a:avLst/>
            </a:prstGeom>
          </p:spPr>
          <p:txBody>
            <a:bodyPr anchor="ctr" rtlCol="false" tIns="50800" lIns="50800" bIns="50800" rIns="50800"/>
            <a:lstStyle/>
            <a:p>
              <a:pPr algn="ctr">
                <a:lnSpc>
                  <a:spcPts val="3262"/>
                </a:lnSpc>
              </a:pPr>
            </a:p>
          </p:txBody>
        </p:sp>
      </p:grpSp>
      <p:sp>
        <p:nvSpPr>
          <p:cNvPr name="TextBox 8" id="8"/>
          <p:cNvSpPr txBox="true"/>
          <p:nvPr/>
        </p:nvSpPr>
        <p:spPr>
          <a:xfrm rot="0">
            <a:off x="2120343" y="6896100"/>
            <a:ext cx="6177536" cy="571500"/>
          </a:xfrm>
          <a:prstGeom prst="rect">
            <a:avLst/>
          </a:prstGeom>
        </p:spPr>
        <p:txBody>
          <a:bodyPr anchor="t" rtlCol="false" tIns="0" lIns="0" bIns="0" rIns="0">
            <a:spAutoFit/>
          </a:bodyPr>
          <a:lstStyle/>
          <a:p>
            <a:pPr algn="ctr">
              <a:lnSpc>
                <a:spcPts val="4200"/>
              </a:lnSpc>
            </a:pPr>
            <a:r>
              <a:rPr lang="en-US" sz="3500" u="sng">
                <a:solidFill>
                  <a:srgbClr val="FFFFFF"/>
                </a:solidFill>
                <a:latin typeface="Poppins"/>
                <a:ea typeface="Poppins"/>
                <a:cs typeface="Poppins"/>
                <a:sym typeface="Poppins"/>
                <a:hlinkClick r:id="rId5" tooltip="https://ajuntament.barcelona.cat/omic/es/news/cambios-en-la-factura-de-la-luz-1071508"/>
              </a:rPr>
              <a:t>ajuntament.barcelona.cat</a:t>
            </a:r>
          </a:p>
        </p:txBody>
      </p:sp>
      <p:grpSp>
        <p:nvGrpSpPr>
          <p:cNvPr name="Group 9" id="9"/>
          <p:cNvGrpSpPr/>
          <p:nvPr/>
        </p:nvGrpSpPr>
        <p:grpSpPr>
          <a:xfrm rot="-10800000">
            <a:off x="9039663" y="2514749"/>
            <a:ext cx="8448497" cy="1333123"/>
            <a:chOff x="0" y="0"/>
            <a:chExt cx="1303150" cy="205629"/>
          </a:xfrm>
        </p:grpSpPr>
        <p:sp>
          <p:nvSpPr>
            <p:cNvPr name="Freeform 10" id="10"/>
            <p:cNvSpPr/>
            <p:nvPr/>
          </p:nvSpPr>
          <p:spPr>
            <a:xfrm flipH="false" flipV="false" rot="0">
              <a:off x="0" y="0"/>
              <a:ext cx="1303150" cy="205629"/>
            </a:xfrm>
            <a:custGeom>
              <a:avLst/>
              <a:gdLst/>
              <a:ahLst/>
              <a:cxnLst/>
              <a:rect r="r" b="b" t="t" l="l"/>
              <a:pathLst>
                <a:path h="205629" w="1303150">
                  <a:moveTo>
                    <a:pt x="0" y="0"/>
                  </a:moveTo>
                  <a:lnTo>
                    <a:pt x="1099950" y="0"/>
                  </a:lnTo>
                  <a:lnTo>
                    <a:pt x="1303150" y="102815"/>
                  </a:lnTo>
                  <a:lnTo>
                    <a:pt x="1099950" y="205629"/>
                  </a:lnTo>
                  <a:lnTo>
                    <a:pt x="0" y="205629"/>
                  </a:lnTo>
                  <a:lnTo>
                    <a:pt x="203200" y="102815"/>
                  </a:lnTo>
                  <a:lnTo>
                    <a:pt x="0" y="0"/>
                  </a:lnTo>
                  <a:close/>
                </a:path>
              </a:pathLst>
            </a:custGeom>
            <a:solidFill>
              <a:srgbClr val="960000"/>
            </a:solidFill>
          </p:spPr>
        </p:sp>
        <p:sp>
          <p:nvSpPr>
            <p:cNvPr name="TextBox 11" id="11"/>
            <p:cNvSpPr txBox="true"/>
            <p:nvPr/>
          </p:nvSpPr>
          <p:spPr>
            <a:xfrm>
              <a:off x="177800" y="-57150"/>
              <a:ext cx="1049150" cy="262779"/>
            </a:xfrm>
            <a:prstGeom prst="rect">
              <a:avLst/>
            </a:prstGeom>
          </p:spPr>
          <p:txBody>
            <a:bodyPr anchor="ctr" rtlCol="false" tIns="50800" lIns="50800" bIns="50800" rIns="50800"/>
            <a:lstStyle/>
            <a:p>
              <a:pPr algn="ctr">
                <a:lnSpc>
                  <a:spcPts val="3262"/>
                </a:lnSpc>
              </a:pPr>
            </a:p>
          </p:txBody>
        </p:sp>
      </p:grpSp>
      <p:sp>
        <p:nvSpPr>
          <p:cNvPr name="TextBox 12" id="12"/>
          <p:cNvSpPr txBox="true"/>
          <p:nvPr/>
        </p:nvSpPr>
        <p:spPr>
          <a:xfrm rot="0">
            <a:off x="9974244" y="2876511"/>
            <a:ext cx="6333917" cy="571500"/>
          </a:xfrm>
          <a:prstGeom prst="rect">
            <a:avLst/>
          </a:prstGeom>
        </p:spPr>
        <p:txBody>
          <a:bodyPr anchor="t" rtlCol="false" tIns="0" lIns="0" bIns="0" rIns="0">
            <a:spAutoFit/>
          </a:bodyPr>
          <a:lstStyle/>
          <a:p>
            <a:pPr algn="ctr">
              <a:lnSpc>
                <a:spcPts val="4200"/>
              </a:lnSpc>
            </a:pPr>
            <a:r>
              <a:rPr lang="en-US" sz="3500" u="sng">
                <a:solidFill>
                  <a:srgbClr val="FFFFFF"/>
                </a:solidFill>
                <a:latin typeface="Poppins"/>
                <a:ea typeface="Poppins"/>
                <a:cs typeface="Poppins"/>
                <a:sym typeface="Poppins"/>
                <a:hlinkClick r:id="rId6" tooltip="https://watiofy.com/info/faqs/cuales-son-los-horarios-de-la-tarifa-con-discriminacion-horaria/"/>
              </a:rPr>
              <a:t>watiofy.com</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8314843" y="5691115"/>
            <a:ext cx="9973157" cy="4595885"/>
            <a:chOff x="0" y="0"/>
            <a:chExt cx="13297542" cy="6127847"/>
          </a:xfrm>
        </p:grpSpPr>
        <p:pic>
          <p:nvPicPr>
            <p:cNvPr name="Picture 3" id="3"/>
            <p:cNvPicPr>
              <a:picLocks noChangeAspect="true"/>
            </p:cNvPicPr>
            <p:nvPr/>
          </p:nvPicPr>
          <p:blipFill>
            <a:blip r:embed="rId2"/>
            <a:srcRect l="0" t="15438" r="0" b="15438"/>
            <a:stretch>
              <a:fillRect/>
            </a:stretch>
          </p:blipFill>
          <p:spPr>
            <a:xfrm flipH="false" flipV="false">
              <a:off x="0" y="0"/>
              <a:ext cx="13297542" cy="6127847"/>
            </a:xfrm>
            <a:prstGeom prst="rect">
              <a:avLst/>
            </a:prstGeom>
          </p:spPr>
        </p:pic>
      </p:grpSp>
      <p:grpSp>
        <p:nvGrpSpPr>
          <p:cNvPr name="Group 4" id="4"/>
          <p:cNvGrpSpPr/>
          <p:nvPr/>
        </p:nvGrpSpPr>
        <p:grpSpPr>
          <a:xfrm rot="0">
            <a:off x="0" y="0"/>
            <a:ext cx="8580100" cy="10553345"/>
            <a:chOff x="0" y="0"/>
            <a:chExt cx="2259779" cy="2779482"/>
          </a:xfrm>
        </p:grpSpPr>
        <p:sp>
          <p:nvSpPr>
            <p:cNvPr name="Freeform 5" id="5"/>
            <p:cNvSpPr/>
            <p:nvPr/>
          </p:nvSpPr>
          <p:spPr>
            <a:xfrm flipH="false" flipV="false" rot="0">
              <a:off x="0" y="0"/>
              <a:ext cx="2259780" cy="2779482"/>
            </a:xfrm>
            <a:custGeom>
              <a:avLst/>
              <a:gdLst/>
              <a:ahLst/>
              <a:cxnLst/>
              <a:rect r="r" b="b" t="t" l="l"/>
              <a:pathLst>
                <a:path h="2779482" w="2259780">
                  <a:moveTo>
                    <a:pt x="0" y="0"/>
                  </a:moveTo>
                  <a:lnTo>
                    <a:pt x="2259780" y="0"/>
                  </a:lnTo>
                  <a:lnTo>
                    <a:pt x="2259780" y="2779482"/>
                  </a:lnTo>
                  <a:lnTo>
                    <a:pt x="0" y="2779482"/>
                  </a:lnTo>
                  <a:close/>
                </a:path>
              </a:pathLst>
            </a:custGeom>
            <a:solidFill>
              <a:srgbClr val="960000"/>
            </a:solidFill>
          </p:spPr>
        </p:sp>
        <p:sp>
          <p:nvSpPr>
            <p:cNvPr name="TextBox 6" id="6"/>
            <p:cNvSpPr txBox="true"/>
            <p:nvPr/>
          </p:nvSpPr>
          <p:spPr>
            <a:xfrm>
              <a:off x="0" y="-57150"/>
              <a:ext cx="2259779" cy="2836632"/>
            </a:xfrm>
            <a:prstGeom prst="rect">
              <a:avLst/>
            </a:prstGeom>
          </p:spPr>
          <p:txBody>
            <a:bodyPr anchor="ctr" rtlCol="false" tIns="50800" lIns="50800" bIns="50800" rIns="50800"/>
            <a:lstStyle/>
            <a:p>
              <a:pPr algn="ctr">
                <a:lnSpc>
                  <a:spcPts val="3262"/>
                </a:lnSpc>
              </a:pPr>
            </a:p>
          </p:txBody>
        </p:sp>
      </p:grpSp>
      <p:sp>
        <p:nvSpPr>
          <p:cNvPr name="TextBox 7" id="7"/>
          <p:cNvSpPr txBox="true"/>
          <p:nvPr/>
        </p:nvSpPr>
        <p:spPr>
          <a:xfrm rot="0">
            <a:off x="8580100" y="1172991"/>
            <a:ext cx="9899408" cy="3406309"/>
          </a:xfrm>
          <a:prstGeom prst="rect">
            <a:avLst/>
          </a:prstGeom>
        </p:spPr>
        <p:txBody>
          <a:bodyPr anchor="t" rtlCol="false" tIns="0" lIns="0" bIns="0" rIns="0">
            <a:spAutoFit/>
          </a:bodyPr>
          <a:lstStyle/>
          <a:p>
            <a:pPr algn="ctr">
              <a:lnSpc>
                <a:spcPts val="13087"/>
              </a:lnSpc>
            </a:pPr>
            <a:r>
              <a:rPr lang="en-US" b="true" sz="10906">
                <a:solidFill>
                  <a:srgbClr val="960000"/>
                </a:solidFill>
                <a:latin typeface="Poppins Ultra-Bold"/>
                <a:ea typeface="Poppins Ultra-Bold"/>
                <a:cs typeface="Poppins Ultra-Bold"/>
                <a:sym typeface="Poppins Ultra-Bold"/>
              </a:rPr>
              <a:t>PROJECT </a:t>
            </a:r>
          </a:p>
          <a:p>
            <a:pPr algn="ctr">
              <a:lnSpc>
                <a:spcPts val="13087"/>
              </a:lnSpc>
            </a:pPr>
            <a:r>
              <a:rPr lang="en-US" b="true" sz="10906">
                <a:solidFill>
                  <a:srgbClr val="960000"/>
                </a:solidFill>
                <a:latin typeface="Poppins Ultra-Bold"/>
                <a:ea typeface="Poppins Ultra-Bold"/>
                <a:cs typeface="Poppins Ultra-Bold"/>
                <a:sym typeface="Poppins Ultra-Bold"/>
              </a:rPr>
              <a:t>GOALS</a:t>
            </a:r>
          </a:p>
        </p:txBody>
      </p:sp>
      <p:grpSp>
        <p:nvGrpSpPr>
          <p:cNvPr name="Group 8" id="8"/>
          <p:cNvGrpSpPr/>
          <p:nvPr/>
        </p:nvGrpSpPr>
        <p:grpSpPr>
          <a:xfrm rot="0">
            <a:off x="-404790" y="1686134"/>
            <a:ext cx="7714622" cy="2018511"/>
            <a:chOff x="0" y="0"/>
            <a:chExt cx="2031835" cy="531624"/>
          </a:xfrm>
        </p:grpSpPr>
        <p:sp>
          <p:nvSpPr>
            <p:cNvPr name="Freeform 9" id="9"/>
            <p:cNvSpPr/>
            <p:nvPr/>
          </p:nvSpPr>
          <p:spPr>
            <a:xfrm flipH="false" flipV="false" rot="0">
              <a:off x="0" y="0"/>
              <a:ext cx="2031835" cy="531624"/>
            </a:xfrm>
            <a:custGeom>
              <a:avLst/>
              <a:gdLst/>
              <a:ahLst/>
              <a:cxnLst/>
              <a:rect r="r" b="b" t="t" l="l"/>
              <a:pathLst>
                <a:path h="531624" w="2031835">
                  <a:moveTo>
                    <a:pt x="41145" y="0"/>
                  </a:moveTo>
                  <a:lnTo>
                    <a:pt x="1990690" y="0"/>
                  </a:lnTo>
                  <a:cubicBezTo>
                    <a:pt x="2001602" y="0"/>
                    <a:pt x="2012067" y="4335"/>
                    <a:pt x="2019783" y="12051"/>
                  </a:cubicBezTo>
                  <a:cubicBezTo>
                    <a:pt x="2027500" y="19767"/>
                    <a:pt x="2031835" y="30233"/>
                    <a:pt x="2031835" y="41145"/>
                  </a:cubicBezTo>
                  <a:lnTo>
                    <a:pt x="2031835" y="490479"/>
                  </a:lnTo>
                  <a:cubicBezTo>
                    <a:pt x="2031835" y="501392"/>
                    <a:pt x="2027500" y="511857"/>
                    <a:pt x="2019783" y="519573"/>
                  </a:cubicBezTo>
                  <a:cubicBezTo>
                    <a:pt x="2012067" y="527290"/>
                    <a:pt x="2001602" y="531624"/>
                    <a:pt x="1990690" y="531624"/>
                  </a:cubicBezTo>
                  <a:lnTo>
                    <a:pt x="41145" y="531624"/>
                  </a:lnTo>
                  <a:cubicBezTo>
                    <a:pt x="30233" y="531624"/>
                    <a:pt x="19767" y="527290"/>
                    <a:pt x="12051" y="519573"/>
                  </a:cubicBezTo>
                  <a:cubicBezTo>
                    <a:pt x="4335" y="511857"/>
                    <a:pt x="0" y="501392"/>
                    <a:pt x="0" y="490479"/>
                  </a:cubicBezTo>
                  <a:lnTo>
                    <a:pt x="0" y="41145"/>
                  </a:lnTo>
                  <a:cubicBezTo>
                    <a:pt x="0" y="30233"/>
                    <a:pt x="4335" y="19767"/>
                    <a:pt x="12051" y="12051"/>
                  </a:cubicBezTo>
                  <a:cubicBezTo>
                    <a:pt x="19767" y="4335"/>
                    <a:pt x="30233" y="0"/>
                    <a:pt x="41145" y="0"/>
                  </a:cubicBezTo>
                  <a:close/>
                </a:path>
              </a:pathLst>
            </a:custGeom>
            <a:solidFill>
              <a:srgbClr val="FFFFFF"/>
            </a:solidFill>
          </p:spPr>
        </p:sp>
        <p:sp>
          <p:nvSpPr>
            <p:cNvPr name="TextBox 10" id="10"/>
            <p:cNvSpPr txBox="true"/>
            <p:nvPr/>
          </p:nvSpPr>
          <p:spPr>
            <a:xfrm>
              <a:off x="0" y="-57150"/>
              <a:ext cx="2031835" cy="588774"/>
            </a:xfrm>
            <a:prstGeom prst="rect">
              <a:avLst/>
            </a:prstGeom>
          </p:spPr>
          <p:txBody>
            <a:bodyPr anchor="ctr" rtlCol="false" tIns="50800" lIns="50800" bIns="50800" rIns="50800"/>
            <a:lstStyle/>
            <a:p>
              <a:pPr algn="ctr">
                <a:lnSpc>
                  <a:spcPts val="3262"/>
                </a:lnSpc>
              </a:pPr>
            </a:p>
          </p:txBody>
        </p:sp>
      </p:grpSp>
      <p:sp>
        <p:nvSpPr>
          <p:cNvPr name="TextBox 11" id="11"/>
          <p:cNvSpPr txBox="true"/>
          <p:nvPr/>
        </p:nvSpPr>
        <p:spPr>
          <a:xfrm rot="0">
            <a:off x="294696" y="1857189"/>
            <a:ext cx="6537733" cy="1638300"/>
          </a:xfrm>
          <a:prstGeom prst="rect">
            <a:avLst/>
          </a:prstGeom>
        </p:spPr>
        <p:txBody>
          <a:bodyPr anchor="t" rtlCol="false" tIns="0" lIns="0" bIns="0" rIns="0">
            <a:spAutoFit/>
          </a:bodyPr>
          <a:lstStyle/>
          <a:p>
            <a:pPr algn="l">
              <a:lnSpc>
                <a:spcPts val="4200"/>
              </a:lnSpc>
            </a:pPr>
            <a:r>
              <a:rPr lang="en-US" sz="3500">
                <a:solidFill>
                  <a:srgbClr val="960000"/>
                </a:solidFill>
                <a:latin typeface="Poppins"/>
                <a:ea typeface="Poppins"/>
                <a:cs typeface="Poppins"/>
                <a:sym typeface="Poppins"/>
              </a:rPr>
              <a:t>Analyze energy consumption patterns in Catalunya  from 2005 to 2024.</a:t>
            </a:r>
          </a:p>
        </p:txBody>
      </p:sp>
      <p:grpSp>
        <p:nvGrpSpPr>
          <p:cNvPr name="Group 12" id="12"/>
          <p:cNvGrpSpPr/>
          <p:nvPr/>
        </p:nvGrpSpPr>
        <p:grpSpPr>
          <a:xfrm rot="0">
            <a:off x="-404790" y="3981482"/>
            <a:ext cx="7714622" cy="2018511"/>
            <a:chOff x="0" y="0"/>
            <a:chExt cx="2031835" cy="531624"/>
          </a:xfrm>
        </p:grpSpPr>
        <p:sp>
          <p:nvSpPr>
            <p:cNvPr name="Freeform 13" id="13"/>
            <p:cNvSpPr/>
            <p:nvPr/>
          </p:nvSpPr>
          <p:spPr>
            <a:xfrm flipH="false" flipV="false" rot="0">
              <a:off x="0" y="0"/>
              <a:ext cx="2031835" cy="531624"/>
            </a:xfrm>
            <a:custGeom>
              <a:avLst/>
              <a:gdLst/>
              <a:ahLst/>
              <a:cxnLst/>
              <a:rect r="r" b="b" t="t" l="l"/>
              <a:pathLst>
                <a:path h="531624" w="2031835">
                  <a:moveTo>
                    <a:pt x="41145" y="0"/>
                  </a:moveTo>
                  <a:lnTo>
                    <a:pt x="1990690" y="0"/>
                  </a:lnTo>
                  <a:cubicBezTo>
                    <a:pt x="2001602" y="0"/>
                    <a:pt x="2012067" y="4335"/>
                    <a:pt x="2019783" y="12051"/>
                  </a:cubicBezTo>
                  <a:cubicBezTo>
                    <a:pt x="2027500" y="19767"/>
                    <a:pt x="2031835" y="30233"/>
                    <a:pt x="2031835" y="41145"/>
                  </a:cubicBezTo>
                  <a:lnTo>
                    <a:pt x="2031835" y="490479"/>
                  </a:lnTo>
                  <a:cubicBezTo>
                    <a:pt x="2031835" y="501392"/>
                    <a:pt x="2027500" y="511857"/>
                    <a:pt x="2019783" y="519573"/>
                  </a:cubicBezTo>
                  <a:cubicBezTo>
                    <a:pt x="2012067" y="527290"/>
                    <a:pt x="2001602" y="531624"/>
                    <a:pt x="1990690" y="531624"/>
                  </a:cubicBezTo>
                  <a:lnTo>
                    <a:pt x="41145" y="531624"/>
                  </a:lnTo>
                  <a:cubicBezTo>
                    <a:pt x="30233" y="531624"/>
                    <a:pt x="19767" y="527290"/>
                    <a:pt x="12051" y="519573"/>
                  </a:cubicBezTo>
                  <a:cubicBezTo>
                    <a:pt x="4335" y="511857"/>
                    <a:pt x="0" y="501392"/>
                    <a:pt x="0" y="490479"/>
                  </a:cubicBezTo>
                  <a:lnTo>
                    <a:pt x="0" y="41145"/>
                  </a:lnTo>
                  <a:cubicBezTo>
                    <a:pt x="0" y="30233"/>
                    <a:pt x="4335" y="19767"/>
                    <a:pt x="12051" y="12051"/>
                  </a:cubicBezTo>
                  <a:cubicBezTo>
                    <a:pt x="19767" y="4335"/>
                    <a:pt x="30233" y="0"/>
                    <a:pt x="41145" y="0"/>
                  </a:cubicBezTo>
                  <a:close/>
                </a:path>
              </a:pathLst>
            </a:custGeom>
            <a:solidFill>
              <a:srgbClr val="FFFFFF"/>
            </a:solidFill>
          </p:spPr>
        </p:sp>
        <p:sp>
          <p:nvSpPr>
            <p:cNvPr name="TextBox 14" id="14"/>
            <p:cNvSpPr txBox="true"/>
            <p:nvPr/>
          </p:nvSpPr>
          <p:spPr>
            <a:xfrm>
              <a:off x="0" y="-57150"/>
              <a:ext cx="2031835" cy="588774"/>
            </a:xfrm>
            <a:prstGeom prst="rect">
              <a:avLst/>
            </a:prstGeom>
          </p:spPr>
          <p:txBody>
            <a:bodyPr anchor="ctr" rtlCol="false" tIns="50800" lIns="50800" bIns="50800" rIns="50800"/>
            <a:lstStyle/>
            <a:p>
              <a:pPr algn="ctr">
                <a:lnSpc>
                  <a:spcPts val="3262"/>
                </a:lnSpc>
              </a:pPr>
            </a:p>
          </p:txBody>
        </p:sp>
      </p:grpSp>
      <p:grpSp>
        <p:nvGrpSpPr>
          <p:cNvPr name="Group 15" id="15"/>
          <p:cNvGrpSpPr/>
          <p:nvPr/>
        </p:nvGrpSpPr>
        <p:grpSpPr>
          <a:xfrm rot="0">
            <a:off x="-404790" y="6276219"/>
            <a:ext cx="7714622" cy="2018511"/>
            <a:chOff x="0" y="0"/>
            <a:chExt cx="2031835" cy="531624"/>
          </a:xfrm>
        </p:grpSpPr>
        <p:sp>
          <p:nvSpPr>
            <p:cNvPr name="Freeform 16" id="16"/>
            <p:cNvSpPr/>
            <p:nvPr/>
          </p:nvSpPr>
          <p:spPr>
            <a:xfrm flipH="false" flipV="false" rot="0">
              <a:off x="0" y="0"/>
              <a:ext cx="2031835" cy="531624"/>
            </a:xfrm>
            <a:custGeom>
              <a:avLst/>
              <a:gdLst/>
              <a:ahLst/>
              <a:cxnLst/>
              <a:rect r="r" b="b" t="t" l="l"/>
              <a:pathLst>
                <a:path h="531624" w="2031835">
                  <a:moveTo>
                    <a:pt x="41145" y="0"/>
                  </a:moveTo>
                  <a:lnTo>
                    <a:pt x="1990690" y="0"/>
                  </a:lnTo>
                  <a:cubicBezTo>
                    <a:pt x="2001602" y="0"/>
                    <a:pt x="2012067" y="4335"/>
                    <a:pt x="2019783" y="12051"/>
                  </a:cubicBezTo>
                  <a:cubicBezTo>
                    <a:pt x="2027500" y="19767"/>
                    <a:pt x="2031835" y="30233"/>
                    <a:pt x="2031835" y="41145"/>
                  </a:cubicBezTo>
                  <a:lnTo>
                    <a:pt x="2031835" y="490479"/>
                  </a:lnTo>
                  <a:cubicBezTo>
                    <a:pt x="2031835" y="501392"/>
                    <a:pt x="2027500" y="511857"/>
                    <a:pt x="2019783" y="519573"/>
                  </a:cubicBezTo>
                  <a:cubicBezTo>
                    <a:pt x="2012067" y="527290"/>
                    <a:pt x="2001602" y="531624"/>
                    <a:pt x="1990690" y="531624"/>
                  </a:cubicBezTo>
                  <a:lnTo>
                    <a:pt x="41145" y="531624"/>
                  </a:lnTo>
                  <a:cubicBezTo>
                    <a:pt x="30233" y="531624"/>
                    <a:pt x="19767" y="527290"/>
                    <a:pt x="12051" y="519573"/>
                  </a:cubicBezTo>
                  <a:cubicBezTo>
                    <a:pt x="4335" y="511857"/>
                    <a:pt x="0" y="501392"/>
                    <a:pt x="0" y="490479"/>
                  </a:cubicBezTo>
                  <a:lnTo>
                    <a:pt x="0" y="41145"/>
                  </a:lnTo>
                  <a:cubicBezTo>
                    <a:pt x="0" y="30233"/>
                    <a:pt x="4335" y="19767"/>
                    <a:pt x="12051" y="12051"/>
                  </a:cubicBezTo>
                  <a:cubicBezTo>
                    <a:pt x="19767" y="4335"/>
                    <a:pt x="30233" y="0"/>
                    <a:pt x="41145" y="0"/>
                  </a:cubicBezTo>
                  <a:close/>
                </a:path>
              </a:pathLst>
            </a:custGeom>
            <a:solidFill>
              <a:srgbClr val="FFFFFF"/>
            </a:solidFill>
          </p:spPr>
        </p:sp>
        <p:sp>
          <p:nvSpPr>
            <p:cNvPr name="TextBox 17" id="17"/>
            <p:cNvSpPr txBox="true"/>
            <p:nvPr/>
          </p:nvSpPr>
          <p:spPr>
            <a:xfrm>
              <a:off x="0" y="-57150"/>
              <a:ext cx="2031835" cy="588774"/>
            </a:xfrm>
            <a:prstGeom prst="rect">
              <a:avLst/>
            </a:prstGeom>
          </p:spPr>
          <p:txBody>
            <a:bodyPr anchor="ctr" rtlCol="false" tIns="50800" lIns="50800" bIns="50800" rIns="50800"/>
            <a:lstStyle/>
            <a:p>
              <a:pPr algn="ctr">
                <a:lnSpc>
                  <a:spcPts val="3262"/>
                </a:lnSpc>
              </a:pPr>
            </a:p>
          </p:txBody>
        </p:sp>
      </p:grpSp>
      <p:sp>
        <p:nvSpPr>
          <p:cNvPr name="TextBox 18" id="18"/>
          <p:cNvSpPr txBox="true"/>
          <p:nvPr/>
        </p:nvSpPr>
        <p:spPr>
          <a:xfrm rot="0">
            <a:off x="294696" y="6447669"/>
            <a:ext cx="6537733" cy="1638300"/>
          </a:xfrm>
          <a:prstGeom prst="rect">
            <a:avLst/>
          </a:prstGeom>
        </p:spPr>
        <p:txBody>
          <a:bodyPr anchor="t" rtlCol="false" tIns="0" lIns="0" bIns="0" rIns="0">
            <a:spAutoFit/>
          </a:bodyPr>
          <a:lstStyle/>
          <a:p>
            <a:pPr algn="l">
              <a:lnSpc>
                <a:spcPts val="4200"/>
              </a:lnSpc>
            </a:pPr>
            <a:r>
              <a:rPr lang="en-US" sz="3500">
                <a:solidFill>
                  <a:srgbClr val="960000"/>
                </a:solidFill>
                <a:latin typeface="Poppins"/>
                <a:ea typeface="Poppins"/>
                <a:cs typeface="Poppins"/>
                <a:sym typeface="Poppins"/>
              </a:rPr>
              <a:t>Analyze electricity costs in Catalunya from Sept 2021 to </a:t>
            </a:r>
          </a:p>
          <a:p>
            <a:pPr algn="l">
              <a:lnSpc>
                <a:spcPts val="4200"/>
              </a:lnSpc>
            </a:pPr>
            <a:r>
              <a:rPr lang="en-US" sz="3500">
                <a:solidFill>
                  <a:srgbClr val="960000"/>
                </a:solidFill>
                <a:latin typeface="Poppins"/>
                <a:ea typeface="Poppins"/>
                <a:cs typeface="Poppins"/>
                <a:sym typeface="Poppins"/>
              </a:rPr>
              <a:t>Sept 2024.</a:t>
            </a:r>
          </a:p>
        </p:txBody>
      </p:sp>
      <p:sp>
        <p:nvSpPr>
          <p:cNvPr name="TextBox 19" id="19"/>
          <p:cNvSpPr txBox="true"/>
          <p:nvPr/>
        </p:nvSpPr>
        <p:spPr>
          <a:xfrm rot="0">
            <a:off x="294696" y="4152538"/>
            <a:ext cx="6537733" cy="1638300"/>
          </a:xfrm>
          <a:prstGeom prst="rect">
            <a:avLst/>
          </a:prstGeom>
        </p:spPr>
        <p:txBody>
          <a:bodyPr anchor="t" rtlCol="false" tIns="0" lIns="0" bIns="0" rIns="0">
            <a:spAutoFit/>
          </a:bodyPr>
          <a:lstStyle/>
          <a:p>
            <a:pPr algn="l">
              <a:lnSpc>
                <a:spcPts val="4200"/>
              </a:lnSpc>
            </a:pPr>
            <a:r>
              <a:rPr lang="en-US" sz="3500">
                <a:solidFill>
                  <a:srgbClr val="960000"/>
                </a:solidFill>
                <a:latin typeface="Poppins"/>
                <a:ea typeface="Poppins"/>
                <a:cs typeface="Poppins"/>
                <a:sym typeface="Poppins"/>
              </a:rPr>
              <a:t>Identify trends, peak/off-peak hours in Catalunya from 2005 to 2024.</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4723120"/>
            <a:ext cx="18288000" cy="5563880"/>
            <a:chOff x="0" y="0"/>
            <a:chExt cx="24384000" cy="7418507"/>
          </a:xfrm>
        </p:grpSpPr>
        <p:pic>
          <p:nvPicPr>
            <p:cNvPr name="Picture 3" id="3"/>
            <p:cNvPicPr>
              <a:picLocks noChangeAspect="true"/>
            </p:cNvPicPr>
            <p:nvPr/>
          </p:nvPicPr>
          <p:blipFill>
            <a:blip r:embed="rId2"/>
            <a:srcRect l="0" t="27167" r="0" b="27167"/>
            <a:stretch>
              <a:fillRect/>
            </a:stretch>
          </p:blipFill>
          <p:spPr>
            <a:xfrm flipH="false" flipV="false">
              <a:off x="0" y="0"/>
              <a:ext cx="24384000" cy="7418507"/>
            </a:xfrm>
            <a:prstGeom prst="rect">
              <a:avLst/>
            </a:prstGeom>
          </p:spPr>
        </p:pic>
      </p:grpSp>
      <p:grpSp>
        <p:nvGrpSpPr>
          <p:cNvPr name="Group 4" id="4"/>
          <p:cNvGrpSpPr/>
          <p:nvPr/>
        </p:nvGrpSpPr>
        <p:grpSpPr>
          <a:xfrm rot="0">
            <a:off x="-63982" y="3997070"/>
            <a:ext cx="18799954" cy="726050"/>
            <a:chOff x="0" y="0"/>
            <a:chExt cx="4951428" cy="191223"/>
          </a:xfrm>
        </p:grpSpPr>
        <p:sp>
          <p:nvSpPr>
            <p:cNvPr name="Freeform 5" id="5"/>
            <p:cNvSpPr/>
            <p:nvPr/>
          </p:nvSpPr>
          <p:spPr>
            <a:xfrm flipH="false" flipV="false" rot="0">
              <a:off x="0" y="0"/>
              <a:ext cx="4951428" cy="191223"/>
            </a:xfrm>
            <a:custGeom>
              <a:avLst/>
              <a:gdLst/>
              <a:ahLst/>
              <a:cxnLst/>
              <a:rect r="r" b="b" t="t" l="l"/>
              <a:pathLst>
                <a:path h="191223" w="4951428">
                  <a:moveTo>
                    <a:pt x="0" y="0"/>
                  </a:moveTo>
                  <a:lnTo>
                    <a:pt x="4951428" y="0"/>
                  </a:lnTo>
                  <a:lnTo>
                    <a:pt x="4951428" y="191223"/>
                  </a:lnTo>
                  <a:lnTo>
                    <a:pt x="0" y="191223"/>
                  </a:lnTo>
                  <a:close/>
                </a:path>
              </a:pathLst>
            </a:custGeom>
            <a:solidFill>
              <a:srgbClr val="960000"/>
            </a:solidFill>
          </p:spPr>
        </p:sp>
        <p:sp>
          <p:nvSpPr>
            <p:cNvPr name="TextBox 6" id="6"/>
            <p:cNvSpPr txBox="true"/>
            <p:nvPr/>
          </p:nvSpPr>
          <p:spPr>
            <a:xfrm>
              <a:off x="0" y="-57150"/>
              <a:ext cx="4951428" cy="248373"/>
            </a:xfrm>
            <a:prstGeom prst="rect">
              <a:avLst/>
            </a:prstGeom>
          </p:spPr>
          <p:txBody>
            <a:bodyPr anchor="ctr" rtlCol="false" tIns="50800" lIns="50800" bIns="50800" rIns="50800"/>
            <a:lstStyle/>
            <a:p>
              <a:pPr algn="ctr">
                <a:lnSpc>
                  <a:spcPts val="3262"/>
                </a:lnSpc>
              </a:pPr>
            </a:p>
          </p:txBody>
        </p:sp>
      </p:grpSp>
      <p:sp>
        <p:nvSpPr>
          <p:cNvPr name="TextBox 7" id="7"/>
          <p:cNvSpPr txBox="true"/>
          <p:nvPr/>
        </p:nvSpPr>
        <p:spPr>
          <a:xfrm rot="0">
            <a:off x="2513441" y="2572871"/>
            <a:ext cx="13261117" cy="1145326"/>
          </a:xfrm>
          <a:prstGeom prst="rect">
            <a:avLst/>
          </a:prstGeom>
        </p:spPr>
        <p:txBody>
          <a:bodyPr anchor="t" rtlCol="false" tIns="0" lIns="0" bIns="0" rIns="0">
            <a:spAutoFit/>
          </a:bodyPr>
          <a:lstStyle/>
          <a:p>
            <a:pPr algn="ctr">
              <a:lnSpc>
                <a:spcPts val="8418"/>
              </a:lnSpc>
            </a:pPr>
            <a:r>
              <a:rPr lang="en-US" b="true" sz="7015">
                <a:solidFill>
                  <a:srgbClr val="960000"/>
                </a:solidFill>
                <a:latin typeface="Poppins Ultra-Bold"/>
                <a:ea typeface="Poppins Ultra-Bold"/>
                <a:cs typeface="Poppins Ultra-Bold"/>
                <a:sym typeface="Poppins Ultra-Bold"/>
              </a:rPr>
              <a:t>DATA SOURCES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205157" y="3131435"/>
            <a:ext cx="6938843" cy="1163165"/>
            <a:chOff x="0" y="0"/>
            <a:chExt cx="1827514" cy="306348"/>
          </a:xfrm>
        </p:grpSpPr>
        <p:sp>
          <p:nvSpPr>
            <p:cNvPr name="Freeform 3" id="3"/>
            <p:cNvSpPr/>
            <p:nvPr/>
          </p:nvSpPr>
          <p:spPr>
            <a:xfrm flipH="false" flipV="false" rot="0">
              <a:off x="0" y="0"/>
              <a:ext cx="1827514" cy="306348"/>
            </a:xfrm>
            <a:custGeom>
              <a:avLst/>
              <a:gdLst/>
              <a:ahLst/>
              <a:cxnLst/>
              <a:rect r="r" b="b" t="t" l="l"/>
              <a:pathLst>
                <a:path h="306348" w="1827514">
                  <a:moveTo>
                    <a:pt x="45745" y="0"/>
                  </a:moveTo>
                  <a:lnTo>
                    <a:pt x="1781769" y="0"/>
                  </a:lnTo>
                  <a:cubicBezTo>
                    <a:pt x="1807033" y="0"/>
                    <a:pt x="1827514" y="20481"/>
                    <a:pt x="1827514" y="45745"/>
                  </a:cubicBezTo>
                  <a:lnTo>
                    <a:pt x="1827514" y="260603"/>
                  </a:lnTo>
                  <a:cubicBezTo>
                    <a:pt x="1827514" y="272735"/>
                    <a:pt x="1822695" y="284371"/>
                    <a:pt x="1814116" y="292950"/>
                  </a:cubicBezTo>
                  <a:cubicBezTo>
                    <a:pt x="1805537" y="301528"/>
                    <a:pt x="1793901" y="306348"/>
                    <a:pt x="1781769" y="306348"/>
                  </a:cubicBezTo>
                  <a:lnTo>
                    <a:pt x="45745" y="306348"/>
                  </a:lnTo>
                  <a:cubicBezTo>
                    <a:pt x="33613" y="306348"/>
                    <a:pt x="21977" y="301528"/>
                    <a:pt x="13398" y="292950"/>
                  </a:cubicBezTo>
                  <a:cubicBezTo>
                    <a:pt x="4820" y="284371"/>
                    <a:pt x="0" y="272735"/>
                    <a:pt x="0" y="260603"/>
                  </a:cubicBezTo>
                  <a:lnTo>
                    <a:pt x="0" y="45745"/>
                  </a:lnTo>
                  <a:cubicBezTo>
                    <a:pt x="0" y="33613"/>
                    <a:pt x="4820" y="21977"/>
                    <a:pt x="13398" y="13398"/>
                  </a:cubicBezTo>
                  <a:cubicBezTo>
                    <a:pt x="21977" y="4820"/>
                    <a:pt x="33613" y="0"/>
                    <a:pt x="45745" y="0"/>
                  </a:cubicBezTo>
                  <a:close/>
                </a:path>
              </a:pathLst>
            </a:custGeom>
            <a:solidFill>
              <a:srgbClr val="960000"/>
            </a:solidFill>
          </p:spPr>
        </p:sp>
        <p:sp>
          <p:nvSpPr>
            <p:cNvPr name="TextBox 4" id="4"/>
            <p:cNvSpPr txBox="true"/>
            <p:nvPr/>
          </p:nvSpPr>
          <p:spPr>
            <a:xfrm>
              <a:off x="0" y="-57150"/>
              <a:ext cx="1827514" cy="363498"/>
            </a:xfrm>
            <a:prstGeom prst="rect">
              <a:avLst/>
            </a:prstGeom>
          </p:spPr>
          <p:txBody>
            <a:bodyPr anchor="ctr" rtlCol="false" tIns="50800" lIns="50800" bIns="50800" rIns="50800"/>
            <a:lstStyle/>
            <a:p>
              <a:pPr algn="ctr">
                <a:lnSpc>
                  <a:spcPts val="3262"/>
                </a:lnSpc>
              </a:pPr>
            </a:p>
          </p:txBody>
        </p:sp>
      </p:grpSp>
      <p:grpSp>
        <p:nvGrpSpPr>
          <p:cNvPr name="Group 5" id="5"/>
          <p:cNvGrpSpPr/>
          <p:nvPr/>
        </p:nvGrpSpPr>
        <p:grpSpPr>
          <a:xfrm rot="0">
            <a:off x="1028700" y="2932492"/>
            <a:ext cx="1589079" cy="1561051"/>
            <a:chOff x="0" y="0"/>
            <a:chExt cx="418523" cy="411141"/>
          </a:xfrm>
        </p:grpSpPr>
        <p:sp>
          <p:nvSpPr>
            <p:cNvPr name="Freeform 6" id="6"/>
            <p:cNvSpPr/>
            <p:nvPr/>
          </p:nvSpPr>
          <p:spPr>
            <a:xfrm flipH="false" flipV="false" rot="0">
              <a:off x="0" y="0"/>
              <a:ext cx="418523" cy="411141"/>
            </a:xfrm>
            <a:custGeom>
              <a:avLst/>
              <a:gdLst/>
              <a:ahLst/>
              <a:cxnLst/>
              <a:rect r="r" b="b" t="t" l="l"/>
              <a:pathLst>
                <a:path h="411141" w="418523">
                  <a:moveTo>
                    <a:pt x="199750" y="0"/>
                  </a:moveTo>
                  <a:lnTo>
                    <a:pt x="218773" y="0"/>
                  </a:lnTo>
                  <a:cubicBezTo>
                    <a:pt x="271750" y="0"/>
                    <a:pt x="322557" y="21045"/>
                    <a:pt x="360017" y="58505"/>
                  </a:cubicBezTo>
                  <a:cubicBezTo>
                    <a:pt x="397478" y="95966"/>
                    <a:pt x="418523" y="146773"/>
                    <a:pt x="418523" y="199750"/>
                  </a:cubicBezTo>
                  <a:lnTo>
                    <a:pt x="418523" y="211391"/>
                  </a:lnTo>
                  <a:cubicBezTo>
                    <a:pt x="418523" y="264368"/>
                    <a:pt x="397478" y="315175"/>
                    <a:pt x="360017" y="352635"/>
                  </a:cubicBezTo>
                  <a:cubicBezTo>
                    <a:pt x="322557" y="390096"/>
                    <a:pt x="271750" y="411141"/>
                    <a:pt x="218773" y="411141"/>
                  </a:cubicBezTo>
                  <a:lnTo>
                    <a:pt x="199750" y="411141"/>
                  </a:lnTo>
                  <a:cubicBezTo>
                    <a:pt x="146773" y="411141"/>
                    <a:pt x="95966" y="390096"/>
                    <a:pt x="58505" y="352635"/>
                  </a:cubicBezTo>
                  <a:cubicBezTo>
                    <a:pt x="21045" y="315175"/>
                    <a:pt x="0" y="264368"/>
                    <a:pt x="0" y="211391"/>
                  </a:cubicBezTo>
                  <a:lnTo>
                    <a:pt x="0" y="199750"/>
                  </a:lnTo>
                  <a:cubicBezTo>
                    <a:pt x="0" y="146773"/>
                    <a:pt x="21045" y="95966"/>
                    <a:pt x="58505" y="58505"/>
                  </a:cubicBezTo>
                  <a:cubicBezTo>
                    <a:pt x="95966" y="21045"/>
                    <a:pt x="146773" y="0"/>
                    <a:pt x="199750" y="0"/>
                  </a:cubicBezTo>
                  <a:close/>
                </a:path>
              </a:pathLst>
            </a:custGeom>
            <a:solidFill>
              <a:srgbClr val="CD0A0A"/>
            </a:solidFill>
          </p:spPr>
        </p:sp>
        <p:sp>
          <p:nvSpPr>
            <p:cNvPr name="TextBox 7" id="7"/>
            <p:cNvSpPr txBox="true"/>
            <p:nvPr/>
          </p:nvSpPr>
          <p:spPr>
            <a:xfrm>
              <a:off x="0" y="-57150"/>
              <a:ext cx="418523" cy="468291"/>
            </a:xfrm>
            <a:prstGeom prst="rect">
              <a:avLst/>
            </a:prstGeom>
          </p:spPr>
          <p:txBody>
            <a:bodyPr anchor="ctr" rtlCol="false" tIns="50800" lIns="50800" bIns="50800" rIns="50800"/>
            <a:lstStyle/>
            <a:p>
              <a:pPr algn="ctr">
                <a:lnSpc>
                  <a:spcPts val="3262"/>
                </a:lnSpc>
              </a:pPr>
            </a:p>
          </p:txBody>
        </p:sp>
      </p:grpSp>
      <p:grpSp>
        <p:nvGrpSpPr>
          <p:cNvPr name="Group 8" id="8"/>
          <p:cNvGrpSpPr/>
          <p:nvPr/>
        </p:nvGrpSpPr>
        <p:grpSpPr>
          <a:xfrm rot="0">
            <a:off x="2205157" y="4957743"/>
            <a:ext cx="6938843" cy="1163165"/>
            <a:chOff x="0" y="0"/>
            <a:chExt cx="1827514" cy="306348"/>
          </a:xfrm>
        </p:grpSpPr>
        <p:sp>
          <p:nvSpPr>
            <p:cNvPr name="Freeform 9" id="9"/>
            <p:cNvSpPr/>
            <p:nvPr/>
          </p:nvSpPr>
          <p:spPr>
            <a:xfrm flipH="false" flipV="false" rot="0">
              <a:off x="0" y="0"/>
              <a:ext cx="1827514" cy="306348"/>
            </a:xfrm>
            <a:custGeom>
              <a:avLst/>
              <a:gdLst/>
              <a:ahLst/>
              <a:cxnLst/>
              <a:rect r="r" b="b" t="t" l="l"/>
              <a:pathLst>
                <a:path h="306348" w="1827514">
                  <a:moveTo>
                    <a:pt x="45745" y="0"/>
                  </a:moveTo>
                  <a:lnTo>
                    <a:pt x="1781769" y="0"/>
                  </a:lnTo>
                  <a:cubicBezTo>
                    <a:pt x="1807033" y="0"/>
                    <a:pt x="1827514" y="20481"/>
                    <a:pt x="1827514" y="45745"/>
                  </a:cubicBezTo>
                  <a:lnTo>
                    <a:pt x="1827514" y="260603"/>
                  </a:lnTo>
                  <a:cubicBezTo>
                    <a:pt x="1827514" y="272735"/>
                    <a:pt x="1822695" y="284371"/>
                    <a:pt x="1814116" y="292950"/>
                  </a:cubicBezTo>
                  <a:cubicBezTo>
                    <a:pt x="1805537" y="301528"/>
                    <a:pt x="1793901" y="306348"/>
                    <a:pt x="1781769" y="306348"/>
                  </a:cubicBezTo>
                  <a:lnTo>
                    <a:pt x="45745" y="306348"/>
                  </a:lnTo>
                  <a:cubicBezTo>
                    <a:pt x="33613" y="306348"/>
                    <a:pt x="21977" y="301528"/>
                    <a:pt x="13398" y="292950"/>
                  </a:cubicBezTo>
                  <a:cubicBezTo>
                    <a:pt x="4820" y="284371"/>
                    <a:pt x="0" y="272735"/>
                    <a:pt x="0" y="260603"/>
                  </a:cubicBezTo>
                  <a:lnTo>
                    <a:pt x="0" y="45745"/>
                  </a:lnTo>
                  <a:cubicBezTo>
                    <a:pt x="0" y="33613"/>
                    <a:pt x="4820" y="21977"/>
                    <a:pt x="13398" y="13398"/>
                  </a:cubicBezTo>
                  <a:cubicBezTo>
                    <a:pt x="21977" y="4820"/>
                    <a:pt x="33613" y="0"/>
                    <a:pt x="45745" y="0"/>
                  </a:cubicBezTo>
                  <a:close/>
                </a:path>
              </a:pathLst>
            </a:custGeom>
            <a:solidFill>
              <a:srgbClr val="960000"/>
            </a:solidFill>
          </p:spPr>
        </p:sp>
        <p:sp>
          <p:nvSpPr>
            <p:cNvPr name="TextBox 10" id="10"/>
            <p:cNvSpPr txBox="true"/>
            <p:nvPr/>
          </p:nvSpPr>
          <p:spPr>
            <a:xfrm>
              <a:off x="0" y="-57150"/>
              <a:ext cx="1827514" cy="363498"/>
            </a:xfrm>
            <a:prstGeom prst="rect">
              <a:avLst/>
            </a:prstGeom>
          </p:spPr>
          <p:txBody>
            <a:bodyPr anchor="ctr" rtlCol="false" tIns="50800" lIns="50800" bIns="50800" rIns="50800"/>
            <a:lstStyle/>
            <a:p>
              <a:pPr algn="ctr">
                <a:lnSpc>
                  <a:spcPts val="3262"/>
                </a:lnSpc>
              </a:pPr>
            </a:p>
          </p:txBody>
        </p:sp>
      </p:grpSp>
      <p:grpSp>
        <p:nvGrpSpPr>
          <p:cNvPr name="Group 11" id="11"/>
          <p:cNvGrpSpPr/>
          <p:nvPr/>
        </p:nvGrpSpPr>
        <p:grpSpPr>
          <a:xfrm rot="0">
            <a:off x="1028700" y="4758800"/>
            <a:ext cx="1589079" cy="1561051"/>
            <a:chOff x="0" y="0"/>
            <a:chExt cx="418523" cy="411141"/>
          </a:xfrm>
        </p:grpSpPr>
        <p:sp>
          <p:nvSpPr>
            <p:cNvPr name="Freeform 12" id="12"/>
            <p:cNvSpPr/>
            <p:nvPr/>
          </p:nvSpPr>
          <p:spPr>
            <a:xfrm flipH="false" flipV="false" rot="0">
              <a:off x="0" y="0"/>
              <a:ext cx="418523" cy="411141"/>
            </a:xfrm>
            <a:custGeom>
              <a:avLst/>
              <a:gdLst/>
              <a:ahLst/>
              <a:cxnLst/>
              <a:rect r="r" b="b" t="t" l="l"/>
              <a:pathLst>
                <a:path h="411141" w="418523">
                  <a:moveTo>
                    <a:pt x="199750" y="0"/>
                  </a:moveTo>
                  <a:lnTo>
                    <a:pt x="218773" y="0"/>
                  </a:lnTo>
                  <a:cubicBezTo>
                    <a:pt x="271750" y="0"/>
                    <a:pt x="322557" y="21045"/>
                    <a:pt x="360017" y="58505"/>
                  </a:cubicBezTo>
                  <a:cubicBezTo>
                    <a:pt x="397478" y="95966"/>
                    <a:pt x="418523" y="146773"/>
                    <a:pt x="418523" y="199750"/>
                  </a:cubicBezTo>
                  <a:lnTo>
                    <a:pt x="418523" y="211391"/>
                  </a:lnTo>
                  <a:cubicBezTo>
                    <a:pt x="418523" y="264368"/>
                    <a:pt x="397478" y="315175"/>
                    <a:pt x="360017" y="352635"/>
                  </a:cubicBezTo>
                  <a:cubicBezTo>
                    <a:pt x="322557" y="390096"/>
                    <a:pt x="271750" y="411141"/>
                    <a:pt x="218773" y="411141"/>
                  </a:cubicBezTo>
                  <a:lnTo>
                    <a:pt x="199750" y="411141"/>
                  </a:lnTo>
                  <a:cubicBezTo>
                    <a:pt x="146773" y="411141"/>
                    <a:pt x="95966" y="390096"/>
                    <a:pt x="58505" y="352635"/>
                  </a:cubicBezTo>
                  <a:cubicBezTo>
                    <a:pt x="21045" y="315175"/>
                    <a:pt x="0" y="264368"/>
                    <a:pt x="0" y="211391"/>
                  </a:cubicBezTo>
                  <a:lnTo>
                    <a:pt x="0" y="199750"/>
                  </a:lnTo>
                  <a:cubicBezTo>
                    <a:pt x="0" y="146773"/>
                    <a:pt x="21045" y="95966"/>
                    <a:pt x="58505" y="58505"/>
                  </a:cubicBezTo>
                  <a:cubicBezTo>
                    <a:pt x="95966" y="21045"/>
                    <a:pt x="146773" y="0"/>
                    <a:pt x="199750" y="0"/>
                  </a:cubicBezTo>
                  <a:close/>
                </a:path>
              </a:pathLst>
            </a:custGeom>
            <a:solidFill>
              <a:srgbClr val="CD0A0A"/>
            </a:solidFill>
          </p:spPr>
        </p:sp>
        <p:sp>
          <p:nvSpPr>
            <p:cNvPr name="TextBox 13" id="13"/>
            <p:cNvSpPr txBox="true"/>
            <p:nvPr/>
          </p:nvSpPr>
          <p:spPr>
            <a:xfrm>
              <a:off x="0" y="-57150"/>
              <a:ext cx="418523" cy="468291"/>
            </a:xfrm>
            <a:prstGeom prst="rect">
              <a:avLst/>
            </a:prstGeom>
          </p:spPr>
          <p:txBody>
            <a:bodyPr anchor="ctr" rtlCol="false" tIns="50800" lIns="50800" bIns="50800" rIns="50800"/>
            <a:lstStyle/>
            <a:p>
              <a:pPr algn="ctr">
                <a:lnSpc>
                  <a:spcPts val="3262"/>
                </a:lnSpc>
              </a:pPr>
            </a:p>
          </p:txBody>
        </p:sp>
      </p:grpSp>
      <p:grpSp>
        <p:nvGrpSpPr>
          <p:cNvPr name="Group 14" id="14"/>
          <p:cNvGrpSpPr/>
          <p:nvPr/>
        </p:nvGrpSpPr>
        <p:grpSpPr>
          <a:xfrm rot="0">
            <a:off x="2205157" y="6785493"/>
            <a:ext cx="6938843" cy="1163165"/>
            <a:chOff x="0" y="0"/>
            <a:chExt cx="1827514" cy="306348"/>
          </a:xfrm>
        </p:grpSpPr>
        <p:sp>
          <p:nvSpPr>
            <p:cNvPr name="Freeform 15" id="15"/>
            <p:cNvSpPr/>
            <p:nvPr/>
          </p:nvSpPr>
          <p:spPr>
            <a:xfrm flipH="false" flipV="false" rot="0">
              <a:off x="0" y="0"/>
              <a:ext cx="1827514" cy="306348"/>
            </a:xfrm>
            <a:custGeom>
              <a:avLst/>
              <a:gdLst/>
              <a:ahLst/>
              <a:cxnLst/>
              <a:rect r="r" b="b" t="t" l="l"/>
              <a:pathLst>
                <a:path h="306348" w="1827514">
                  <a:moveTo>
                    <a:pt x="45745" y="0"/>
                  </a:moveTo>
                  <a:lnTo>
                    <a:pt x="1781769" y="0"/>
                  </a:lnTo>
                  <a:cubicBezTo>
                    <a:pt x="1807033" y="0"/>
                    <a:pt x="1827514" y="20481"/>
                    <a:pt x="1827514" y="45745"/>
                  </a:cubicBezTo>
                  <a:lnTo>
                    <a:pt x="1827514" y="260603"/>
                  </a:lnTo>
                  <a:cubicBezTo>
                    <a:pt x="1827514" y="272735"/>
                    <a:pt x="1822695" y="284371"/>
                    <a:pt x="1814116" y="292950"/>
                  </a:cubicBezTo>
                  <a:cubicBezTo>
                    <a:pt x="1805537" y="301528"/>
                    <a:pt x="1793901" y="306348"/>
                    <a:pt x="1781769" y="306348"/>
                  </a:cubicBezTo>
                  <a:lnTo>
                    <a:pt x="45745" y="306348"/>
                  </a:lnTo>
                  <a:cubicBezTo>
                    <a:pt x="33613" y="306348"/>
                    <a:pt x="21977" y="301528"/>
                    <a:pt x="13398" y="292950"/>
                  </a:cubicBezTo>
                  <a:cubicBezTo>
                    <a:pt x="4820" y="284371"/>
                    <a:pt x="0" y="272735"/>
                    <a:pt x="0" y="260603"/>
                  </a:cubicBezTo>
                  <a:lnTo>
                    <a:pt x="0" y="45745"/>
                  </a:lnTo>
                  <a:cubicBezTo>
                    <a:pt x="0" y="33613"/>
                    <a:pt x="4820" y="21977"/>
                    <a:pt x="13398" y="13398"/>
                  </a:cubicBezTo>
                  <a:cubicBezTo>
                    <a:pt x="21977" y="4820"/>
                    <a:pt x="33613" y="0"/>
                    <a:pt x="45745" y="0"/>
                  </a:cubicBezTo>
                  <a:close/>
                </a:path>
              </a:pathLst>
            </a:custGeom>
            <a:solidFill>
              <a:srgbClr val="960000"/>
            </a:solidFill>
          </p:spPr>
        </p:sp>
        <p:sp>
          <p:nvSpPr>
            <p:cNvPr name="TextBox 16" id="16"/>
            <p:cNvSpPr txBox="true"/>
            <p:nvPr/>
          </p:nvSpPr>
          <p:spPr>
            <a:xfrm>
              <a:off x="0" y="-57150"/>
              <a:ext cx="1827514" cy="363498"/>
            </a:xfrm>
            <a:prstGeom prst="rect">
              <a:avLst/>
            </a:prstGeom>
          </p:spPr>
          <p:txBody>
            <a:bodyPr anchor="ctr" rtlCol="false" tIns="50800" lIns="50800" bIns="50800" rIns="50800"/>
            <a:lstStyle/>
            <a:p>
              <a:pPr algn="ctr">
                <a:lnSpc>
                  <a:spcPts val="3262"/>
                </a:lnSpc>
              </a:pPr>
            </a:p>
          </p:txBody>
        </p:sp>
      </p:grpSp>
      <p:grpSp>
        <p:nvGrpSpPr>
          <p:cNvPr name="Group 17" id="17"/>
          <p:cNvGrpSpPr/>
          <p:nvPr/>
        </p:nvGrpSpPr>
        <p:grpSpPr>
          <a:xfrm rot="0">
            <a:off x="1028700" y="6586550"/>
            <a:ext cx="1589079" cy="1561051"/>
            <a:chOff x="0" y="0"/>
            <a:chExt cx="418523" cy="411141"/>
          </a:xfrm>
        </p:grpSpPr>
        <p:sp>
          <p:nvSpPr>
            <p:cNvPr name="Freeform 18" id="18"/>
            <p:cNvSpPr/>
            <p:nvPr/>
          </p:nvSpPr>
          <p:spPr>
            <a:xfrm flipH="false" flipV="false" rot="0">
              <a:off x="0" y="0"/>
              <a:ext cx="418523" cy="411141"/>
            </a:xfrm>
            <a:custGeom>
              <a:avLst/>
              <a:gdLst/>
              <a:ahLst/>
              <a:cxnLst/>
              <a:rect r="r" b="b" t="t" l="l"/>
              <a:pathLst>
                <a:path h="411141" w="418523">
                  <a:moveTo>
                    <a:pt x="199750" y="0"/>
                  </a:moveTo>
                  <a:lnTo>
                    <a:pt x="218773" y="0"/>
                  </a:lnTo>
                  <a:cubicBezTo>
                    <a:pt x="271750" y="0"/>
                    <a:pt x="322557" y="21045"/>
                    <a:pt x="360017" y="58505"/>
                  </a:cubicBezTo>
                  <a:cubicBezTo>
                    <a:pt x="397478" y="95966"/>
                    <a:pt x="418523" y="146773"/>
                    <a:pt x="418523" y="199750"/>
                  </a:cubicBezTo>
                  <a:lnTo>
                    <a:pt x="418523" y="211391"/>
                  </a:lnTo>
                  <a:cubicBezTo>
                    <a:pt x="418523" y="264368"/>
                    <a:pt x="397478" y="315175"/>
                    <a:pt x="360017" y="352635"/>
                  </a:cubicBezTo>
                  <a:cubicBezTo>
                    <a:pt x="322557" y="390096"/>
                    <a:pt x="271750" y="411141"/>
                    <a:pt x="218773" y="411141"/>
                  </a:cubicBezTo>
                  <a:lnTo>
                    <a:pt x="199750" y="411141"/>
                  </a:lnTo>
                  <a:cubicBezTo>
                    <a:pt x="146773" y="411141"/>
                    <a:pt x="95966" y="390096"/>
                    <a:pt x="58505" y="352635"/>
                  </a:cubicBezTo>
                  <a:cubicBezTo>
                    <a:pt x="21045" y="315175"/>
                    <a:pt x="0" y="264368"/>
                    <a:pt x="0" y="211391"/>
                  </a:cubicBezTo>
                  <a:lnTo>
                    <a:pt x="0" y="199750"/>
                  </a:lnTo>
                  <a:cubicBezTo>
                    <a:pt x="0" y="146773"/>
                    <a:pt x="21045" y="95966"/>
                    <a:pt x="58505" y="58505"/>
                  </a:cubicBezTo>
                  <a:cubicBezTo>
                    <a:pt x="95966" y="21045"/>
                    <a:pt x="146773" y="0"/>
                    <a:pt x="199750" y="0"/>
                  </a:cubicBezTo>
                  <a:close/>
                </a:path>
              </a:pathLst>
            </a:custGeom>
            <a:solidFill>
              <a:srgbClr val="CD0A0A"/>
            </a:solidFill>
          </p:spPr>
        </p:sp>
        <p:sp>
          <p:nvSpPr>
            <p:cNvPr name="TextBox 19" id="19"/>
            <p:cNvSpPr txBox="true"/>
            <p:nvPr/>
          </p:nvSpPr>
          <p:spPr>
            <a:xfrm>
              <a:off x="0" y="-57150"/>
              <a:ext cx="418523" cy="468291"/>
            </a:xfrm>
            <a:prstGeom prst="rect">
              <a:avLst/>
            </a:prstGeom>
          </p:spPr>
          <p:txBody>
            <a:bodyPr anchor="ctr" rtlCol="false" tIns="50800" lIns="50800" bIns="50800" rIns="50800"/>
            <a:lstStyle/>
            <a:p>
              <a:pPr algn="ctr">
                <a:lnSpc>
                  <a:spcPts val="3262"/>
                </a:lnSpc>
              </a:pPr>
            </a:p>
          </p:txBody>
        </p:sp>
      </p:grpSp>
      <p:grpSp>
        <p:nvGrpSpPr>
          <p:cNvPr name="Group 20" id="20"/>
          <p:cNvGrpSpPr/>
          <p:nvPr/>
        </p:nvGrpSpPr>
        <p:grpSpPr>
          <a:xfrm rot="0">
            <a:off x="10691932" y="3911960"/>
            <a:ext cx="6938843" cy="3582302"/>
            <a:chOff x="0" y="0"/>
            <a:chExt cx="1827514" cy="943487"/>
          </a:xfrm>
        </p:grpSpPr>
        <p:sp>
          <p:nvSpPr>
            <p:cNvPr name="Freeform 21" id="21"/>
            <p:cNvSpPr/>
            <p:nvPr/>
          </p:nvSpPr>
          <p:spPr>
            <a:xfrm flipH="false" flipV="false" rot="0">
              <a:off x="0" y="0"/>
              <a:ext cx="1827514" cy="943487"/>
            </a:xfrm>
            <a:custGeom>
              <a:avLst/>
              <a:gdLst/>
              <a:ahLst/>
              <a:cxnLst/>
              <a:rect r="r" b="b" t="t" l="l"/>
              <a:pathLst>
                <a:path h="943487" w="1827514">
                  <a:moveTo>
                    <a:pt x="45745" y="0"/>
                  </a:moveTo>
                  <a:lnTo>
                    <a:pt x="1781769" y="0"/>
                  </a:lnTo>
                  <a:cubicBezTo>
                    <a:pt x="1807033" y="0"/>
                    <a:pt x="1827514" y="20481"/>
                    <a:pt x="1827514" y="45745"/>
                  </a:cubicBezTo>
                  <a:lnTo>
                    <a:pt x="1827514" y="897742"/>
                  </a:lnTo>
                  <a:cubicBezTo>
                    <a:pt x="1827514" y="909874"/>
                    <a:pt x="1822695" y="921510"/>
                    <a:pt x="1814116" y="930088"/>
                  </a:cubicBezTo>
                  <a:cubicBezTo>
                    <a:pt x="1805537" y="938667"/>
                    <a:pt x="1793901" y="943487"/>
                    <a:pt x="1781769" y="943487"/>
                  </a:cubicBezTo>
                  <a:lnTo>
                    <a:pt x="45745" y="943487"/>
                  </a:lnTo>
                  <a:cubicBezTo>
                    <a:pt x="33613" y="943487"/>
                    <a:pt x="21977" y="938667"/>
                    <a:pt x="13398" y="930088"/>
                  </a:cubicBezTo>
                  <a:cubicBezTo>
                    <a:pt x="4820" y="921510"/>
                    <a:pt x="0" y="909874"/>
                    <a:pt x="0" y="897742"/>
                  </a:cubicBezTo>
                  <a:lnTo>
                    <a:pt x="0" y="45745"/>
                  </a:lnTo>
                  <a:cubicBezTo>
                    <a:pt x="0" y="33613"/>
                    <a:pt x="4820" y="21977"/>
                    <a:pt x="13398" y="13398"/>
                  </a:cubicBezTo>
                  <a:cubicBezTo>
                    <a:pt x="21977" y="4820"/>
                    <a:pt x="33613" y="0"/>
                    <a:pt x="45745" y="0"/>
                  </a:cubicBezTo>
                  <a:close/>
                </a:path>
              </a:pathLst>
            </a:custGeom>
            <a:solidFill>
              <a:srgbClr val="960000"/>
            </a:solidFill>
          </p:spPr>
        </p:sp>
        <p:sp>
          <p:nvSpPr>
            <p:cNvPr name="TextBox 22" id="22"/>
            <p:cNvSpPr txBox="true"/>
            <p:nvPr/>
          </p:nvSpPr>
          <p:spPr>
            <a:xfrm>
              <a:off x="0" y="-57150"/>
              <a:ext cx="1827514" cy="1000637"/>
            </a:xfrm>
            <a:prstGeom prst="rect">
              <a:avLst/>
            </a:prstGeom>
          </p:spPr>
          <p:txBody>
            <a:bodyPr anchor="ctr" rtlCol="false" tIns="50800" lIns="50800" bIns="50800" rIns="50800"/>
            <a:lstStyle/>
            <a:p>
              <a:pPr algn="ctr">
                <a:lnSpc>
                  <a:spcPts val="3262"/>
                </a:lnSpc>
              </a:pPr>
            </a:p>
          </p:txBody>
        </p:sp>
      </p:grpSp>
      <p:grpSp>
        <p:nvGrpSpPr>
          <p:cNvPr name="Group 23" id="23"/>
          <p:cNvGrpSpPr/>
          <p:nvPr/>
        </p:nvGrpSpPr>
        <p:grpSpPr>
          <a:xfrm rot="0">
            <a:off x="9515475" y="3713017"/>
            <a:ext cx="1589079" cy="1561051"/>
            <a:chOff x="0" y="0"/>
            <a:chExt cx="418523" cy="411141"/>
          </a:xfrm>
        </p:grpSpPr>
        <p:sp>
          <p:nvSpPr>
            <p:cNvPr name="Freeform 24" id="24"/>
            <p:cNvSpPr/>
            <p:nvPr/>
          </p:nvSpPr>
          <p:spPr>
            <a:xfrm flipH="false" flipV="false" rot="0">
              <a:off x="0" y="0"/>
              <a:ext cx="418523" cy="411141"/>
            </a:xfrm>
            <a:custGeom>
              <a:avLst/>
              <a:gdLst/>
              <a:ahLst/>
              <a:cxnLst/>
              <a:rect r="r" b="b" t="t" l="l"/>
              <a:pathLst>
                <a:path h="411141" w="418523">
                  <a:moveTo>
                    <a:pt x="199750" y="0"/>
                  </a:moveTo>
                  <a:lnTo>
                    <a:pt x="218773" y="0"/>
                  </a:lnTo>
                  <a:cubicBezTo>
                    <a:pt x="271750" y="0"/>
                    <a:pt x="322557" y="21045"/>
                    <a:pt x="360017" y="58505"/>
                  </a:cubicBezTo>
                  <a:cubicBezTo>
                    <a:pt x="397478" y="95966"/>
                    <a:pt x="418523" y="146773"/>
                    <a:pt x="418523" y="199750"/>
                  </a:cubicBezTo>
                  <a:lnTo>
                    <a:pt x="418523" y="211391"/>
                  </a:lnTo>
                  <a:cubicBezTo>
                    <a:pt x="418523" y="264368"/>
                    <a:pt x="397478" y="315175"/>
                    <a:pt x="360017" y="352635"/>
                  </a:cubicBezTo>
                  <a:cubicBezTo>
                    <a:pt x="322557" y="390096"/>
                    <a:pt x="271750" y="411141"/>
                    <a:pt x="218773" y="411141"/>
                  </a:cubicBezTo>
                  <a:lnTo>
                    <a:pt x="199750" y="411141"/>
                  </a:lnTo>
                  <a:cubicBezTo>
                    <a:pt x="146773" y="411141"/>
                    <a:pt x="95966" y="390096"/>
                    <a:pt x="58505" y="352635"/>
                  </a:cubicBezTo>
                  <a:cubicBezTo>
                    <a:pt x="21045" y="315175"/>
                    <a:pt x="0" y="264368"/>
                    <a:pt x="0" y="211391"/>
                  </a:cubicBezTo>
                  <a:lnTo>
                    <a:pt x="0" y="199750"/>
                  </a:lnTo>
                  <a:cubicBezTo>
                    <a:pt x="0" y="146773"/>
                    <a:pt x="21045" y="95966"/>
                    <a:pt x="58505" y="58505"/>
                  </a:cubicBezTo>
                  <a:cubicBezTo>
                    <a:pt x="95966" y="21045"/>
                    <a:pt x="146773" y="0"/>
                    <a:pt x="199750" y="0"/>
                  </a:cubicBezTo>
                  <a:close/>
                </a:path>
              </a:pathLst>
            </a:custGeom>
            <a:solidFill>
              <a:srgbClr val="CD0A0A"/>
            </a:solidFill>
          </p:spPr>
        </p:sp>
        <p:sp>
          <p:nvSpPr>
            <p:cNvPr name="TextBox 25" id="25"/>
            <p:cNvSpPr txBox="true"/>
            <p:nvPr/>
          </p:nvSpPr>
          <p:spPr>
            <a:xfrm>
              <a:off x="0" y="-57150"/>
              <a:ext cx="418523" cy="468291"/>
            </a:xfrm>
            <a:prstGeom prst="rect">
              <a:avLst/>
            </a:prstGeom>
          </p:spPr>
          <p:txBody>
            <a:bodyPr anchor="ctr" rtlCol="false" tIns="50800" lIns="50800" bIns="50800" rIns="50800"/>
            <a:lstStyle/>
            <a:p>
              <a:pPr algn="ctr">
                <a:lnSpc>
                  <a:spcPts val="3262"/>
                </a:lnSpc>
              </a:pPr>
            </a:p>
          </p:txBody>
        </p:sp>
      </p:grpSp>
      <p:sp>
        <p:nvSpPr>
          <p:cNvPr name="Freeform 26" id="26"/>
          <p:cNvSpPr/>
          <p:nvPr/>
        </p:nvSpPr>
        <p:spPr>
          <a:xfrm flipH="false" flipV="false" rot="0">
            <a:off x="1408044" y="3230232"/>
            <a:ext cx="830390" cy="965570"/>
          </a:xfrm>
          <a:custGeom>
            <a:avLst/>
            <a:gdLst/>
            <a:ahLst/>
            <a:cxnLst/>
            <a:rect r="r" b="b" t="t" l="l"/>
            <a:pathLst>
              <a:path h="965570" w="830390">
                <a:moveTo>
                  <a:pt x="0" y="0"/>
                </a:moveTo>
                <a:lnTo>
                  <a:pt x="830390" y="0"/>
                </a:lnTo>
                <a:lnTo>
                  <a:pt x="830390" y="965570"/>
                </a:lnTo>
                <a:lnTo>
                  <a:pt x="0" y="96557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7" id="27"/>
          <p:cNvSpPr/>
          <p:nvPr/>
        </p:nvSpPr>
        <p:spPr>
          <a:xfrm flipH="false" flipV="false" rot="0">
            <a:off x="1390924" y="5108570"/>
            <a:ext cx="847510" cy="861510"/>
          </a:xfrm>
          <a:custGeom>
            <a:avLst/>
            <a:gdLst/>
            <a:ahLst/>
            <a:cxnLst/>
            <a:rect r="r" b="b" t="t" l="l"/>
            <a:pathLst>
              <a:path h="861510" w="847510">
                <a:moveTo>
                  <a:pt x="0" y="0"/>
                </a:moveTo>
                <a:lnTo>
                  <a:pt x="847510" y="0"/>
                </a:lnTo>
                <a:lnTo>
                  <a:pt x="847510" y="861510"/>
                </a:lnTo>
                <a:lnTo>
                  <a:pt x="0" y="86151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8" id="28"/>
          <p:cNvSpPr/>
          <p:nvPr/>
        </p:nvSpPr>
        <p:spPr>
          <a:xfrm flipH="false" flipV="false" rot="0">
            <a:off x="1360949" y="6938975"/>
            <a:ext cx="877486" cy="877486"/>
          </a:xfrm>
          <a:custGeom>
            <a:avLst/>
            <a:gdLst/>
            <a:ahLst/>
            <a:cxnLst/>
            <a:rect r="r" b="b" t="t" l="l"/>
            <a:pathLst>
              <a:path h="877486" w="877486">
                <a:moveTo>
                  <a:pt x="0" y="0"/>
                </a:moveTo>
                <a:lnTo>
                  <a:pt x="877485" y="0"/>
                </a:lnTo>
                <a:lnTo>
                  <a:pt x="877485" y="877486"/>
                </a:lnTo>
                <a:lnTo>
                  <a:pt x="0" y="87748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9" id="29"/>
          <p:cNvSpPr/>
          <p:nvPr/>
        </p:nvSpPr>
        <p:spPr>
          <a:xfrm flipH="false" flipV="false" rot="0">
            <a:off x="9862897" y="4046425"/>
            <a:ext cx="894235" cy="894235"/>
          </a:xfrm>
          <a:custGeom>
            <a:avLst/>
            <a:gdLst/>
            <a:ahLst/>
            <a:cxnLst/>
            <a:rect r="r" b="b" t="t" l="l"/>
            <a:pathLst>
              <a:path h="894235" w="894235">
                <a:moveTo>
                  <a:pt x="0" y="0"/>
                </a:moveTo>
                <a:lnTo>
                  <a:pt x="894235" y="0"/>
                </a:lnTo>
                <a:lnTo>
                  <a:pt x="894235" y="894235"/>
                </a:lnTo>
                <a:lnTo>
                  <a:pt x="0" y="89423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30" id="30"/>
          <p:cNvSpPr txBox="true"/>
          <p:nvPr/>
        </p:nvSpPr>
        <p:spPr>
          <a:xfrm rot="0">
            <a:off x="2735671" y="831811"/>
            <a:ext cx="12816658" cy="1737649"/>
          </a:xfrm>
          <a:prstGeom prst="rect">
            <a:avLst/>
          </a:prstGeom>
        </p:spPr>
        <p:txBody>
          <a:bodyPr anchor="t" rtlCol="false" tIns="0" lIns="0" bIns="0" rIns="0">
            <a:spAutoFit/>
          </a:bodyPr>
          <a:lstStyle/>
          <a:p>
            <a:pPr algn="ctr">
              <a:lnSpc>
                <a:spcPts val="6694"/>
              </a:lnSpc>
            </a:pPr>
            <a:r>
              <a:rPr lang="en-US" b="true" sz="5579">
                <a:solidFill>
                  <a:srgbClr val="960000"/>
                </a:solidFill>
                <a:latin typeface="Poppins Ultra-Bold"/>
                <a:ea typeface="Poppins Ultra-Bold"/>
                <a:cs typeface="Poppins Ultra-Bold"/>
                <a:sym typeface="Poppins Ultra-Bold"/>
              </a:rPr>
              <a:t>Hourly electricity demand in Catalonia per MWh</a:t>
            </a:r>
          </a:p>
        </p:txBody>
      </p:sp>
      <p:sp>
        <p:nvSpPr>
          <p:cNvPr name="TextBox 31" id="31"/>
          <p:cNvSpPr txBox="true"/>
          <p:nvPr/>
        </p:nvSpPr>
        <p:spPr>
          <a:xfrm rot="0">
            <a:off x="2824090" y="3439097"/>
            <a:ext cx="5825841" cy="509740"/>
          </a:xfrm>
          <a:prstGeom prst="rect">
            <a:avLst/>
          </a:prstGeom>
        </p:spPr>
        <p:txBody>
          <a:bodyPr anchor="t" rtlCol="false" tIns="0" lIns="0" bIns="0" rIns="0">
            <a:spAutoFit/>
          </a:bodyPr>
          <a:lstStyle/>
          <a:p>
            <a:pPr algn="l">
              <a:lnSpc>
                <a:spcPts val="3771"/>
              </a:lnSpc>
            </a:pPr>
            <a:r>
              <a:rPr lang="en-US" sz="3142" b="true">
                <a:solidFill>
                  <a:srgbClr val="FFFFFF"/>
                </a:solidFill>
                <a:latin typeface="Poppins Bold"/>
                <a:ea typeface="Poppins Bold"/>
                <a:cs typeface="Poppins Bold"/>
                <a:sym typeface="Poppins Bold"/>
              </a:rPr>
              <a:t>  Generalitat de Catalunya</a:t>
            </a:r>
          </a:p>
        </p:txBody>
      </p:sp>
      <p:sp>
        <p:nvSpPr>
          <p:cNvPr name="TextBox 32" id="32"/>
          <p:cNvSpPr txBox="true"/>
          <p:nvPr/>
        </p:nvSpPr>
        <p:spPr>
          <a:xfrm rot="0">
            <a:off x="2824090" y="6867978"/>
            <a:ext cx="5987121" cy="981380"/>
          </a:xfrm>
          <a:prstGeom prst="rect">
            <a:avLst/>
          </a:prstGeom>
        </p:spPr>
        <p:txBody>
          <a:bodyPr anchor="t" rtlCol="false" tIns="0" lIns="0" bIns="0" rIns="0">
            <a:spAutoFit/>
          </a:bodyPr>
          <a:lstStyle/>
          <a:p>
            <a:pPr algn="l">
              <a:lnSpc>
                <a:spcPts val="3771"/>
              </a:lnSpc>
            </a:pPr>
            <a:r>
              <a:rPr lang="en-US" sz="3142" b="true">
                <a:solidFill>
                  <a:srgbClr val="FFFFFF"/>
                </a:solidFill>
                <a:latin typeface="Poppins Bold"/>
                <a:ea typeface="Poppins Bold"/>
                <a:cs typeface="Poppins Bold"/>
                <a:sym typeface="Poppins Bold"/>
              </a:rPr>
              <a:t>Available formats: CSV, JSON, XML, RDF-XML</a:t>
            </a:r>
          </a:p>
        </p:txBody>
      </p:sp>
      <p:sp>
        <p:nvSpPr>
          <p:cNvPr name="TextBox 33" id="33"/>
          <p:cNvSpPr txBox="true"/>
          <p:nvPr/>
        </p:nvSpPr>
        <p:spPr>
          <a:xfrm rot="0">
            <a:off x="11392571" y="4238673"/>
            <a:ext cx="5866729" cy="2990850"/>
          </a:xfrm>
          <a:prstGeom prst="rect">
            <a:avLst/>
          </a:prstGeom>
        </p:spPr>
        <p:txBody>
          <a:bodyPr anchor="t" rtlCol="false" tIns="0" lIns="0" bIns="0" rIns="0">
            <a:spAutoFit/>
          </a:bodyPr>
          <a:lstStyle/>
          <a:p>
            <a:pPr algn="l">
              <a:lnSpc>
                <a:spcPts val="2999"/>
              </a:lnSpc>
            </a:pPr>
            <a:r>
              <a:rPr lang="en-US" sz="2499" b="true">
                <a:solidFill>
                  <a:srgbClr val="FFFFFF"/>
                </a:solidFill>
                <a:latin typeface="Poppins Bold"/>
                <a:ea typeface="Poppins Bold"/>
                <a:cs typeface="Poppins Bold"/>
                <a:sym typeface="Poppins Bold"/>
              </a:rPr>
              <a:t>Data set on hourly electricity demand at central busbars (EBC), in MWh, from the network of the main electricity distributor in Catalonia. (Until September 2021, the electricity demand also included the electricity transmitted to other distributors).</a:t>
            </a:r>
          </a:p>
        </p:txBody>
      </p:sp>
      <p:sp>
        <p:nvSpPr>
          <p:cNvPr name="Freeform 34" id="34"/>
          <p:cNvSpPr/>
          <p:nvPr/>
        </p:nvSpPr>
        <p:spPr>
          <a:xfrm flipH="true" flipV="false" rot="0">
            <a:off x="14204025" y="-70211"/>
            <a:ext cx="4114800" cy="4114800"/>
          </a:xfrm>
          <a:custGeom>
            <a:avLst/>
            <a:gdLst/>
            <a:ahLst/>
            <a:cxnLst/>
            <a:rect r="r" b="b" t="t" l="l"/>
            <a:pathLst>
              <a:path h="4114800" w="4114800">
                <a:moveTo>
                  <a:pt x="4114800" y="0"/>
                </a:moveTo>
                <a:lnTo>
                  <a:pt x="0" y="0"/>
                </a:lnTo>
                <a:lnTo>
                  <a:pt x="0" y="4114800"/>
                </a:lnTo>
                <a:lnTo>
                  <a:pt x="4114800" y="4114800"/>
                </a:lnTo>
                <a:lnTo>
                  <a:pt x="411480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35" id="35"/>
          <p:cNvSpPr/>
          <p:nvPr/>
        </p:nvSpPr>
        <p:spPr>
          <a:xfrm flipH="false" flipV="true" rot="0">
            <a:off x="0" y="6218102"/>
            <a:ext cx="4114800" cy="4114800"/>
          </a:xfrm>
          <a:custGeom>
            <a:avLst/>
            <a:gdLst/>
            <a:ahLst/>
            <a:cxnLst/>
            <a:rect r="r" b="b" t="t" l="l"/>
            <a:pathLst>
              <a:path h="4114800" w="4114800">
                <a:moveTo>
                  <a:pt x="0" y="4114800"/>
                </a:moveTo>
                <a:lnTo>
                  <a:pt x="4114800" y="4114800"/>
                </a:lnTo>
                <a:lnTo>
                  <a:pt x="4114800" y="0"/>
                </a:lnTo>
                <a:lnTo>
                  <a:pt x="0" y="0"/>
                </a:lnTo>
                <a:lnTo>
                  <a:pt x="0" y="411480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36" id="36"/>
          <p:cNvSpPr txBox="true"/>
          <p:nvPr/>
        </p:nvSpPr>
        <p:spPr>
          <a:xfrm rot="0">
            <a:off x="2985370" y="5265405"/>
            <a:ext cx="5825841" cy="509740"/>
          </a:xfrm>
          <a:prstGeom prst="rect">
            <a:avLst/>
          </a:prstGeom>
        </p:spPr>
        <p:txBody>
          <a:bodyPr anchor="t" rtlCol="false" tIns="0" lIns="0" bIns="0" rIns="0">
            <a:spAutoFit/>
          </a:bodyPr>
          <a:lstStyle/>
          <a:p>
            <a:pPr algn="l">
              <a:lnSpc>
                <a:spcPts val="3771"/>
              </a:lnSpc>
            </a:pPr>
            <a:r>
              <a:rPr lang="en-US" sz="3142" b="true">
                <a:solidFill>
                  <a:srgbClr val="FFFFFF"/>
                </a:solidFill>
                <a:latin typeface="Poppins Bold"/>
                <a:ea typeface="Poppins Bold"/>
                <a:cs typeface="Poppins Bold"/>
                <a:sym typeface="Poppins Bold"/>
              </a:rPr>
              <a:t>datos.gob.es</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8403609" y="5029426"/>
            <a:ext cx="9884391" cy="5171307"/>
          </a:xfrm>
          <a:custGeom>
            <a:avLst/>
            <a:gdLst/>
            <a:ahLst/>
            <a:cxnLst/>
            <a:rect r="r" b="b" t="t" l="l"/>
            <a:pathLst>
              <a:path h="5171307" w="9884391">
                <a:moveTo>
                  <a:pt x="0" y="0"/>
                </a:moveTo>
                <a:lnTo>
                  <a:pt x="9884391" y="0"/>
                </a:lnTo>
                <a:lnTo>
                  <a:pt x="9884391" y="5171307"/>
                </a:lnTo>
                <a:lnTo>
                  <a:pt x="0" y="5171307"/>
                </a:lnTo>
                <a:lnTo>
                  <a:pt x="0" y="0"/>
                </a:lnTo>
                <a:close/>
              </a:path>
            </a:pathLst>
          </a:custGeom>
          <a:blipFill>
            <a:blip r:embed="rId2"/>
            <a:stretch>
              <a:fillRect l="-20649" t="-45854" r="-22350" b="-7894"/>
            </a:stretch>
          </a:blipFill>
        </p:spPr>
      </p:sp>
      <p:grpSp>
        <p:nvGrpSpPr>
          <p:cNvPr name="Group 3" id="3"/>
          <p:cNvGrpSpPr/>
          <p:nvPr/>
        </p:nvGrpSpPr>
        <p:grpSpPr>
          <a:xfrm rot="0">
            <a:off x="0" y="0"/>
            <a:ext cx="8580100" cy="10553345"/>
            <a:chOff x="0" y="0"/>
            <a:chExt cx="2259779" cy="2779482"/>
          </a:xfrm>
        </p:grpSpPr>
        <p:sp>
          <p:nvSpPr>
            <p:cNvPr name="Freeform 4" id="4"/>
            <p:cNvSpPr/>
            <p:nvPr/>
          </p:nvSpPr>
          <p:spPr>
            <a:xfrm flipH="false" flipV="false" rot="0">
              <a:off x="0" y="0"/>
              <a:ext cx="2259780" cy="2779482"/>
            </a:xfrm>
            <a:custGeom>
              <a:avLst/>
              <a:gdLst/>
              <a:ahLst/>
              <a:cxnLst/>
              <a:rect r="r" b="b" t="t" l="l"/>
              <a:pathLst>
                <a:path h="2779482" w="2259780">
                  <a:moveTo>
                    <a:pt x="0" y="0"/>
                  </a:moveTo>
                  <a:lnTo>
                    <a:pt x="2259780" y="0"/>
                  </a:lnTo>
                  <a:lnTo>
                    <a:pt x="2259780" y="2779482"/>
                  </a:lnTo>
                  <a:lnTo>
                    <a:pt x="0" y="2779482"/>
                  </a:lnTo>
                  <a:close/>
                </a:path>
              </a:pathLst>
            </a:custGeom>
            <a:solidFill>
              <a:srgbClr val="960000"/>
            </a:solidFill>
          </p:spPr>
        </p:sp>
        <p:sp>
          <p:nvSpPr>
            <p:cNvPr name="TextBox 5" id="5"/>
            <p:cNvSpPr txBox="true"/>
            <p:nvPr/>
          </p:nvSpPr>
          <p:spPr>
            <a:xfrm>
              <a:off x="0" y="-57150"/>
              <a:ext cx="2259779" cy="2836632"/>
            </a:xfrm>
            <a:prstGeom prst="rect">
              <a:avLst/>
            </a:prstGeom>
          </p:spPr>
          <p:txBody>
            <a:bodyPr anchor="ctr" rtlCol="false" tIns="50800" lIns="50800" bIns="50800" rIns="50800"/>
            <a:lstStyle/>
            <a:p>
              <a:pPr algn="ctr">
                <a:lnSpc>
                  <a:spcPts val="3262"/>
                </a:lnSpc>
              </a:pPr>
            </a:p>
          </p:txBody>
        </p:sp>
      </p:grpSp>
      <p:sp>
        <p:nvSpPr>
          <p:cNvPr name="TextBox 6" id="6"/>
          <p:cNvSpPr txBox="true"/>
          <p:nvPr/>
        </p:nvSpPr>
        <p:spPr>
          <a:xfrm rot="0">
            <a:off x="9585254" y="1509215"/>
            <a:ext cx="7697592" cy="2647950"/>
          </a:xfrm>
          <a:prstGeom prst="rect">
            <a:avLst/>
          </a:prstGeom>
        </p:spPr>
        <p:txBody>
          <a:bodyPr anchor="t" rtlCol="false" tIns="0" lIns="0" bIns="0" rIns="0">
            <a:spAutoFit/>
          </a:bodyPr>
          <a:lstStyle/>
          <a:p>
            <a:pPr algn="ctr">
              <a:lnSpc>
                <a:spcPts val="10176"/>
              </a:lnSpc>
            </a:pPr>
            <a:r>
              <a:rPr lang="en-US" b="true" sz="8480">
                <a:solidFill>
                  <a:srgbClr val="960000"/>
                </a:solidFill>
                <a:latin typeface="Poppins Ultra-Bold"/>
                <a:ea typeface="Poppins Ultra-Bold"/>
                <a:cs typeface="Poppins Ultra-Bold"/>
                <a:sym typeface="Poppins Ultra-Bold"/>
              </a:rPr>
              <a:t>Lumisa Energies</a:t>
            </a:r>
          </a:p>
        </p:txBody>
      </p:sp>
      <p:sp>
        <p:nvSpPr>
          <p:cNvPr name="TextBox 7" id="7"/>
          <p:cNvSpPr txBox="true"/>
          <p:nvPr/>
        </p:nvSpPr>
        <p:spPr>
          <a:xfrm rot="0">
            <a:off x="722098" y="2661180"/>
            <a:ext cx="7135903" cy="4650767"/>
          </a:xfrm>
          <a:prstGeom prst="rect">
            <a:avLst/>
          </a:prstGeom>
        </p:spPr>
        <p:txBody>
          <a:bodyPr anchor="t" rtlCol="false" tIns="0" lIns="0" bIns="0" rIns="0">
            <a:spAutoFit/>
          </a:bodyPr>
          <a:lstStyle/>
          <a:p>
            <a:pPr algn="just">
              <a:lnSpc>
                <a:spcPts val="4583"/>
              </a:lnSpc>
              <a:spcBef>
                <a:spcPct val="0"/>
              </a:spcBef>
            </a:pPr>
            <a:r>
              <a:rPr lang="en-US" b="true" sz="3273">
                <a:solidFill>
                  <a:srgbClr val="FFFFFF"/>
                </a:solidFill>
                <a:latin typeface="Poppins Medium"/>
                <a:ea typeface="Poppins Medium"/>
                <a:cs typeface="Poppins Medium"/>
                <a:sym typeface="Poppins Medium"/>
              </a:rPr>
              <a:t>Lumisa Energies is an electricity marketer that operates in the Spanish Electricity Market, founded in 2012, with a unique vision: make use of the technology and the data analysis to offer a fair and affordable energy to homes and businesses.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DAGXaQFTvG4</dc:identifier>
  <dcterms:modified xsi:type="dcterms:W3CDTF">2011-08-01T06:04:30Z</dcterms:modified>
  <cp:revision>1</cp:revision>
  <dc:title>Salford &amp; Co.</dc:title>
</cp:coreProperties>
</file>